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1" r:id="rId2"/>
  </p:sldMasterIdLst>
  <p:notesMasterIdLst>
    <p:notesMasterId r:id="rId101"/>
  </p:notesMasterIdLst>
  <p:sldIdLst>
    <p:sldId id="332" r:id="rId3"/>
    <p:sldId id="396" r:id="rId4"/>
    <p:sldId id="356" r:id="rId5"/>
    <p:sldId id="386" r:id="rId6"/>
    <p:sldId id="359" r:id="rId7"/>
    <p:sldId id="361" r:id="rId8"/>
    <p:sldId id="399" r:id="rId9"/>
    <p:sldId id="400" r:id="rId10"/>
    <p:sldId id="362" r:id="rId11"/>
    <p:sldId id="398" r:id="rId12"/>
    <p:sldId id="517" r:id="rId13"/>
    <p:sldId id="518" r:id="rId14"/>
    <p:sldId id="519" r:id="rId15"/>
    <p:sldId id="520" r:id="rId16"/>
    <p:sldId id="521" r:id="rId17"/>
    <p:sldId id="522" r:id="rId18"/>
    <p:sldId id="523" r:id="rId19"/>
    <p:sldId id="524" r:id="rId20"/>
    <p:sldId id="525" r:id="rId21"/>
    <p:sldId id="526" r:id="rId22"/>
    <p:sldId id="266" r:id="rId23"/>
    <p:sldId id="392" r:id="rId24"/>
    <p:sldId id="364" r:id="rId25"/>
    <p:sldId id="363" r:id="rId26"/>
    <p:sldId id="388" r:id="rId27"/>
    <p:sldId id="365" r:id="rId28"/>
    <p:sldId id="371" r:id="rId29"/>
    <p:sldId id="395" r:id="rId30"/>
    <p:sldId id="366" r:id="rId31"/>
    <p:sldId id="368" r:id="rId32"/>
    <p:sldId id="433" r:id="rId33"/>
    <p:sldId id="369" r:id="rId34"/>
    <p:sldId id="389" r:id="rId35"/>
    <p:sldId id="390" r:id="rId36"/>
    <p:sldId id="387" r:id="rId37"/>
    <p:sldId id="370" r:id="rId38"/>
    <p:sldId id="397" r:id="rId39"/>
    <p:sldId id="465" r:id="rId40"/>
    <p:sldId id="466" r:id="rId41"/>
    <p:sldId id="467" r:id="rId42"/>
    <p:sldId id="468" r:id="rId43"/>
    <p:sldId id="469" r:id="rId44"/>
    <p:sldId id="470" r:id="rId45"/>
    <p:sldId id="471" r:id="rId46"/>
    <p:sldId id="472" r:id="rId47"/>
    <p:sldId id="473" r:id="rId48"/>
    <p:sldId id="474" r:id="rId49"/>
    <p:sldId id="475" r:id="rId50"/>
    <p:sldId id="528" r:id="rId51"/>
    <p:sldId id="476" r:id="rId52"/>
    <p:sldId id="477" r:id="rId53"/>
    <p:sldId id="478" r:id="rId54"/>
    <p:sldId id="479" r:id="rId55"/>
    <p:sldId id="480" r:id="rId56"/>
    <p:sldId id="481" r:id="rId57"/>
    <p:sldId id="482" r:id="rId58"/>
    <p:sldId id="483" r:id="rId59"/>
    <p:sldId id="484" r:id="rId60"/>
    <p:sldId id="485" r:id="rId61"/>
    <p:sldId id="486" r:id="rId62"/>
    <p:sldId id="487" r:id="rId63"/>
    <p:sldId id="488" r:id="rId64"/>
    <p:sldId id="489" r:id="rId65"/>
    <p:sldId id="490" r:id="rId66"/>
    <p:sldId id="491" r:id="rId67"/>
    <p:sldId id="492" r:id="rId68"/>
    <p:sldId id="493" r:id="rId69"/>
    <p:sldId id="494" r:id="rId70"/>
    <p:sldId id="495" r:id="rId71"/>
    <p:sldId id="496" r:id="rId72"/>
    <p:sldId id="497" r:id="rId73"/>
    <p:sldId id="531" r:id="rId74"/>
    <p:sldId id="529" r:id="rId75"/>
    <p:sldId id="530" r:id="rId76"/>
    <p:sldId id="532" r:id="rId77"/>
    <p:sldId id="533" r:id="rId78"/>
    <p:sldId id="534" r:id="rId79"/>
    <p:sldId id="535" r:id="rId80"/>
    <p:sldId id="536" r:id="rId81"/>
    <p:sldId id="537" r:id="rId82"/>
    <p:sldId id="538" r:id="rId83"/>
    <p:sldId id="498" r:id="rId84"/>
    <p:sldId id="499" r:id="rId85"/>
    <p:sldId id="500" r:id="rId86"/>
    <p:sldId id="501" r:id="rId87"/>
    <p:sldId id="502" r:id="rId88"/>
    <p:sldId id="503" r:id="rId89"/>
    <p:sldId id="504" r:id="rId90"/>
    <p:sldId id="505" r:id="rId91"/>
    <p:sldId id="540" r:id="rId92"/>
    <p:sldId id="542" r:id="rId93"/>
    <p:sldId id="543" r:id="rId94"/>
    <p:sldId id="544" r:id="rId95"/>
    <p:sldId id="545" r:id="rId96"/>
    <p:sldId id="548" r:id="rId97"/>
    <p:sldId id="546" r:id="rId98"/>
    <p:sldId id="547" r:id="rId99"/>
    <p:sldId id="549" r:id="rId100"/>
  </p:sldIdLst>
  <p:sldSz cx="12192000" cy="6858000"/>
  <p:notesSz cx="6858000" cy="9144000"/>
  <p:custDataLst>
    <p:tags r:id="rId10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2"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5" autoAdjust="0"/>
    <p:restoredTop sz="81676" autoAdjust="0"/>
  </p:normalViewPr>
  <p:slideViewPr>
    <p:cSldViewPr snapToGrid="0" snapToObjects="1" showGuides="1">
      <p:cViewPr varScale="1">
        <p:scale>
          <a:sx n="63" d="100"/>
          <a:sy n="63" d="100"/>
        </p:scale>
        <p:origin x="615" y="36"/>
      </p:cViewPr>
      <p:guideLst>
        <p:guide orient="horz" pos="2192"/>
        <p:guide pos="3840"/>
      </p:guideLst>
    </p:cSldViewPr>
  </p:slideViewPr>
  <p:outlineViewPr>
    <p:cViewPr>
      <p:scale>
        <a:sx n="33" d="100"/>
        <a:sy n="33" d="100"/>
      </p:scale>
      <p:origin x="0" y="21296"/>
    </p:cViewPr>
  </p:outlineViewPr>
  <p:notesTextViewPr>
    <p:cViewPr>
      <p:scale>
        <a:sx n="100" d="100"/>
        <a:sy n="100" d="100"/>
      </p:scale>
      <p:origin x="0" y="0"/>
    </p:cViewPr>
  </p:notesTextViewPr>
  <p:sorterViewPr>
    <p:cViewPr>
      <p:scale>
        <a:sx n="80" d="100"/>
        <a:sy n="80" d="100"/>
      </p:scale>
      <p:origin x="0" y="0"/>
    </p:cViewPr>
  </p:sorterViewPr>
  <p:notesViewPr>
    <p:cSldViewPr snapToGrid="0" snapToObjects="1">
      <p:cViewPr varScale="1">
        <p:scale>
          <a:sx n="48" d="100"/>
          <a:sy n="48" d="100"/>
        </p:scale>
        <p:origin x="2184"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ags" Target="tags/tag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4"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B8E9B-9938-FE4B-AE28-1C6AC5DA2731}" type="datetimeFigureOut">
              <a:rPr kumimoji="1" lang="zh-CN" altLang="en-US" smtClean="0"/>
              <a:t>2026/1/4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B215D2-4FF9-AF41-91A8-41FD4B9A9275}"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1B215D2-4FF9-AF41-91A8-41FD4B9A9275}" type="slidenum">
              <a:rPr kumimoji="1" lang="zh-CN" altLang="en-US" smtClean="0"/>
              <a:t>1</a:t>
            </a:fld>
            <a:endParaRPr kumimoji="1" lang="zh-CN" altLang="en-US"/>
          </a:p>
        </p:txBody>
      </p:sp>
    </p:spTree>
    <p:extLst>
      <p:ext uri="{BB962C8B-B14F-4D97-AF65-F5344CB8AC3E}">
        <p14:creationId xmlns:p14="http://schemas.microsoft.com/office/powerpoint/2010/main" val="1473015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一些程序员为了方便，直接使用了国内下载工具下载</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F1B215D2-4FF9-AF41-91A8-41FD4B9A9275}" type="slidenum">
              <a:rPr kumimoji="1" lang="zh-CN" altLang="en-US" smtClean="0"/>
              <a:t>33</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1B215D2-4FF9-AF41-91A8-41FD4B9A9275}" type="slidenum">
              <a:rPr kumimoji="1" lang="zh-CN" altLang="en-US" smtClean="0"/>
              <a:t>98</a:t>
            </a:fld>
            <a:endParaRPr kumimoji="1" lang="zh-CN" altLang="en-US"/>
          </a:p>
        </p:txBody>
      </p:sp>
    </p:spTree>
    <p:extLst>
      <p:ext uri="{BB962C8B-B14F-4D97-AF65-F5344CB8AC3E}">
        <p14:creationId xmlns:p14="http://schemas.microsoft.com/office/powerpoint/2010/main" val="2902469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preserve="1" userDrawn="1">
  <p:cSld name="标题幻灯片">
    <p:bg>
      <p:bgPr>
        <a:gradFill rotWithShape="0">
          <a:gsLst>
            <a:gs pos="0">
              <a:schemeClr val="bg1"/>
            </a:gs>
            <a:gs pos="100000">
              <a:srgbClr val="3366FF"/>
            </a:gs>
          </a:gsLst>
          <a:lin ang="5400000" scaled="1"/>
        </a:gradFill>
        <a:effectLst/>
      </p:bgPr>
    </p:bg>
    <p:spTree>
      <p:nvGrpSpPr>
        <p:cNvPr id="1" name=""/>
        <p:cNvGrpSpPr/>
        <p:nvPr/>
      </p:nvGrpSpPr>
      <p:grpSpPr>
        <a:xfrm>
          <a:off x="0" y="0"/>
          <a:ext cx="0" cy="0"/>
          <a:chOff x="0" y="0"/>
          <a:chExt cx="0" cy="0"/>
        </a:xfrm>
      </p:grpSpPr>
      <p:pic>
        <p:nvPicPr>
          <p:cNvPr id="4231" name="Picture 135" descr="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8717" cy="1638300"/>
          </a:xfrm>
          <a:prstGeom prst="rect">
            <a:avLst/>
          </a:prstGeom>
          <a:noFill/>
          <a:extLst>
            <a:ext uri="{909E8E84-426E-40DD-AFC4-6F175D3DCCD1}">
              <a14:hiddenFill xmlns:a14="http://schemas.microsoft.com/office/drawing/2010/main">
                <a:solidFill>
                  <a:srgbClr val="FFFFFF"/>
                </a:solidFill>
              </a14:hiddenFill>
            </a:ext>
          </a:extLst>
        </p:spPr>
      </p:pic>
      <p:sp>
        <p:nvSpPr>
          <p:cNvPr id="4223" name="Rectangle 127"/>
          <p:cNvSpPr>
            <a:spLocks noChangeArrowheads="1"/>
          </p:cNvSpPr>
          <p:nvPr userDrawn="1"/>
        </p:nvSpPr>
        <p:spPr bwMode="gray">
          <a:xfrm>
            <a:off x="0" y="1"/>
            <a:ext cx="12192000" cy="1628775"/>
          </a:xfrm>
          <a:prstGeom prst="rect">
            <a:avLst/>
          </a:prstGeom>
          <a:gradFill rotWithShape="1">
            <a:gsLst>
              <a:gs pos="0">
                <a:srgbClr val="3366FF">
                  <a:alpha val="30000"/>
                </a:srgbClr>
              </a:gs>
              <a:gs pos="100000">
                <a:schemeClr val="bg1">
                  <a:alpha val="78999"/>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sz="1800"/>
          </a:p>
        </p:txBody>
      </p:sp>
      <p:grpSp>
        <p:nvGrpSpPr>
          <p:cNvPr id="4111" name="Group 15"/>
          <p:cNvGrpSpPr/>
          <p:nvPr/>
        </p:nvGrpSpPr>
        <p:grpSpPr bwMode="auto">
          <a:xfrm>
            <a:off x="0" y="1773238"/>
            <a:ext cx="12192000" cy="4895850"/>
            <a:chOff x="664" y="1951"/>
            <a:chExt cx="4308" cy="2120"/>
          </a:xfrm>
        </p:grpSpPr>
        <p:sp>
          <p:nvSpPr>
            <p:cNvPr id="4112" name="Freeform 16"/>
            <p:cNvSpPr/>
            <p:nvPr/>
          </p:nvSpPr>
          <p:spPr bwMode="invGray">
            <a:xfrm>
              <a:off x="743" y="2045"/>
              <a:ext cx="1267" cy="1938"/>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3" name="Freeform 17"/>
            <p:cNvSpPr/>
            <p:nvPr/>
          </p:nvSpPr>
          <p:spPr bwMode="invGray">
            <a:xfrm>
              <a:off x="703" y="2230"/>
              <a:ext cx="34" cy="28"/>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4" name="Freeform 18"/>
            <p:cNvSpPr/>
            <p:nvPr/>
          </p:nvSpPr>
          <p:spPr bwMode="invGray">
            <a:xfrm>
              <a:off x="1010" y="2353"/>
              <a:ext cx="39" cy="32"/>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5" name="Freeform 19"/>
            <p:cNvSpPr/>
            <p:nvPr/>
          </p:nvSpPr>
          <p:spPr bwMode="invGray">
            <a:xfrm>
              <a:off x="1792" y="2409"/>
              <a:ext cx="98" cy="74"/>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6" name="Freeform 20"/>
            <p:cNvSpPr/>
            <p:nvPr/>
          </p:nvSpPr>
          <p:spPr bwMode="invGray">
            <a:xfrm>
              <a:off x="1318" y="2793"/>
              <a:ext cx="158" cy="84"/>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7" name="Freeform 21"/>
            <p:cNvSpPr/>
            <p:nvPr/>
          </p:nvSpPr>
          <p:spPr bwMode="invGray">
            <a:xfrm>
              <a:off x="1448" y="2857"/>
              <a:ext cx="99" cy="41"/>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8" name="Freeform 22"/>
            <p:cNvSpPr/>
            <p:nvPr/>
          </p:nvSpPr>
          <p:spPr bwMode="invGray">
            <a:xfrm>
              <a:off x="1553" y="288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9" name="Freeform 23"/>
            <p:cNvSpPr/>
            <p:nvPr/>
          </p:nvSpPr>
          <p:spPr bwMode="invGray">
            <a:xfrm>
              <a:off x="1609" y="2886"/>
              <a:ext cx="12" cy="25"/>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0" name="Freeform 24"/>
            <p:cNvSpPr/>
            <p:nvPr/>
          </p:nvSpPr>
          <p:spPr bwMode="invGray">
            <a:xfrm>
              <a:off x="1426" y="2040"/>
              <a:ext cx="180" cy="88"/>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1" name="Freeform 25"/>
            <p:cNvSpPr/>
            <p:nvPr/>
          </p:nvSpPr>
          <p:spPr bwMode="invGray">
            <a:xfrm>
              <a:off x="1506" y="1999"/>
              <a:ext cx="146" cy="60"/>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2" name="Freeform 26"/>
            <p:cNvSpPr/>
            <p:nvPr/>
          </p:nvSpPr>
          <p:spPr bwMode="invGray">
            <a:xfrm>
              <a:off x="1711" y="2069"/>
              <a:ext cx="233" cy="190"/>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3" name="Freeform 27"/>
            <p:cNvSpPr/>
            <p:nvPr/>
          </p:nvSpPr>
          <p:spPr bwMode="invGray">
            <a:xfrm>
              <a:off x="1709" y="1987"/>
              <a:ext cx="44" cy="37"/>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4" name="Freeform 28"/>
            <p:cNvSpPr/>
            <p:nvPr/>
          </p:nvSpPr>
          <p:spPr bwMode="invGray">
            <a:xfrm>
              <a:off x="1625" y="2057"/>
              <a:ext cx="65" cy="42"/>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5" name="Freeform 29"/>
            <p:cNvSpPr/>
            <p:nvPr/>
          </p:nvSpPr>
          <p:spPr bwMode="invGray">
            <a:xfrm>
              <a:off x="1693" y="2065"/>
              <a:ext cx="54" cy="25"/>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6" name="Freeform 30"/>
            <p:cNvSpPr/>
            <p:nvPr/>
          </p:nvSpPr>
          <p:spPr bwMode="invGray">
            <a:xfrm>
              <a:off x="1664" y="2029"/>
              <a:ext cx="64" cy="34"/>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7" name="Freeform 31"/>
            <p:cNvSpPr/>
            <p:nvPr/>
          </p:nvSpPr>
          <p:spPr bwMode="invGray">
            <a:xfrm>
              <a:off x="1637" y="1997"/>
              <a:ext cx="44" cy="24"/>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8" name="Freeform 32"/>
            <p:cNvSpPr/>
            <p:nvPr/>
          </p:nvSpPr>
          <p:spPr bwMode="invGray">
            <a:xfrm>
              <a:off x="1751" y="2000"/>
              <a:ext cx="114" cy="77"/>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9" name="Freeform 33"/>
            <p:cNvSpPr/>
            <p:nvPr/>
          </p:nvSpPr>
          <p:spPr bwMode="invGray">
            <a:xfrm>
              <a:off x="664" y="2245"/>
              <a:ext cx="25" cy="15"/>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0" name="Freeform 34"/>
            <p:cNvSpPr/>
            <p:nvPr/>
          </p:nvSpPr>
          <p:spPr bwMode="invGray">
            <a:xfrm>
              <a:off x="1421" y="2756"/>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1" name="Freeform 35"/>
            <p:cNvSpPr/>
            <p:nvPr/>
          </p:nvSpPr>
          <p:spPr bwMode="invGray">
            <a:xfrm>
              <a:off x="1424" y="2781"/>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2" name="Freeform 36"/>
            <p:cNvSpPr/>
            <p:nvPr/>
          </p:nvSpPr>
          <p:spPr bwMode="invGray">
            <a:xfrm>
              <a:off x="1628" y="2913"/>
              <a:ext cx="15"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3" name="Freeform 37"/>
            <p:cNvSpPr/>
            <p:nvPr/>
          </p:nvSpPr>
          <p:spPr bwMode="invGray">
            <a:xfrm>
              <a:off x="1752" y="2429"/>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4" name="Freeform 38"/>
            <p:cNvSpPr/>
            <p:nvPr/>
          </p:nvSpPr>
          <p:spPr bwMode="invGray">
            <a:xfrm>
              <a:off x="1652" y="2224"/>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5" name="Freeform 39"/>
            <p:cNvSpPr/>
            <p:nvPr/>
          </p:nvSpPr>
          <p:spPr bwMode="invGray">
            <a:xfrm>
              <a:off x="1717" y="2045"/>
              <a:ext cx="39"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6" name="Freeform 40"/>
            <p:cNvSpPr/>
            <p:nvPr/>
          </p:nvSpPr>
          <p:spPr bwMode="invGray">
            <a:xfrm>
              <a:off x="1780" y="215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7" name="Freeform 41"/>
            <p:cNvSpPr/>
            <p:nvPr/>
          </p:nvSpPr>
          <p:spPr bwMode="invGray">
            <a:xfrm>
              <a:off x="1796" y="1951"/>
              <a:ext cx="696" cy="346"/>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8" name="Freeform 42"/>
            <p:cNvSpPr/>
            <p:nvPr/>
          </p:nvSpPr>
          <p:spPr bwMode="invGray">
            <a:xfrm>
              <a:off x="2009" y="2135"/>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9" name="Freeform 43"/>
            <p:cNvSpPr/>
            <p:nvPr/>
          </p:nvSpPr>
          <p:spPr bwMode="invGray">
            <a:xfrm>
              <a:off x="2292" y="2201"/>
              <a:ext cx="128" cy="54"/>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0" name="Freeform 44"/>
            <p:cNvSpPr/>
            <p:nvPr/>
          </p:nvSpPr>
          <p:spPr bwMode="invGray">
            <a:xfrm>
              <a:off x="2393" y="2038"/>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1" name="Freeform 45"/>
            <p:cNvSpPr/>
            <p:nvPr/>
          </p:nvSpPr>
          <p:spPr bwMode="invGray">
            <a:xfrm>
              <a:off x="2662" y="2006"/>
              <a:ext cx="155" cy="63"/>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2" name="Freeform 46"/>
            <p:cNvSpPr/>
            <p:nvPr/>
          </p:nvSpPr>
          <p:spPr bwMode="invGray">
            <a:xfrm>
              <a:off x="2759" y="2039"/>
              <a:ext cx="48" cy="21"/>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3" name="Freeform 47"/>
            <p:cNvSpPr/>
            <p:nvPr/>
          </p:nvSpPr>
          <p:spPr bwMode="invGray">
            <a:xfrm>
              <a:off x="2467" y="2311"/>
              <a:ext cx="109" cy="132"/>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4" name="Freeform 48"/>
            <p:cNvSpPr/>
            <p:nvPr/>
          </p:nvSpPr>
          <p:spPr bwMode="invGray">
            <a:xfrm>
              <a:off x="2413" y="2359"/>
              <a:ext cx="69" cy="68"/>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5" name="Freeform 49"/>
            <p:cNvSpPr/>
            <p:nvPr/>
          </p:nvSpPr>
          <p:spPr bwMode="invGray">
            <a:xfrm>
              <a:off x="4099" y="3502"/>
              <a:ext cx="474" cy="495"/>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6" name="Freeform 50"/>
            <p:cNvSpPr/>
            <p:nvPr/>
          </p:nvSpPr>
          <p:spPr bwMode="invGray">
            <a:xfrm>
              <a:off x="4246" y="3241"/>
              <a:ext cx="319" cy="210"/>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algn="ctr" rotWithShape="0">
                      <a:srgbClr val="FEFEFE">
                        <a:gamma/>
                        <a:shade val="60000"/>
                        <a:invGamma/>
                        <a:alpha val="50000"/>
                      </a:srgbClr>
                    </a:outerShdw>
                  </a:effectLst>
                </a14:hiddenEffects>
              </a:ext>
            </a:extLst>
          </p:spPr>
          <p:txBody>
            <a:bodyPr/>
            <a:lstStyle/>
            <a:p>
              <a:endParaRPr lang="zh-CN" altLang="en-US" sz="1800"/>
            </a:p>
          </p:txBody>
        </p:sp>
        <p:sp>
          <p:nvSpPr>
            <p:cNvPr id="4147" name="Freeform 51"/>
            <p:cNvSpPr/>
            <p:nvPr/>
          </p:nvSpPr>
          <p:spPr bwMode="invGray">
            <a:xfrm>
              <a:off x="4255" y="3243"/>
              <a:ext cx="311" cy="211"/>
            </a:xfrm>
            <a:custGeom>
              <a:avLst/>
              <a:gdLst>
                <a:gd name="T0" fmla="*/ 0 w 416"/>
                <a:gd name="T1" fmla="*/ 1 h 282"/>
                <a:gd name="T2" fmla="*/ 20 w 416"/>
                <a:gd name="T3" fmla="*/ 37 h 282"/>
                <a:gd name="T4" fmla="*/ 28 w 416"/>
                <a:gd name="T5" fmla="*/ 49 h 282"/>
                <a:gd name="T6" fmla="*/ 84 w 416"/>
                <a:gd name="T7" fmla="*/ 89 h 282"/>
                <a:gd name="T8" fmla="*/ 120 w 416"/>
                <a:gd name="T9" fmla="*/ 113 h 282"/>
                <a:gd name="T10" fmla="*/ 132 w 416"/>
                <a:gd name="T11" fmla="*/ 121 h 282"/>
                <a:gd name="T12" fmla="*/ 136 w 416"/>
                <a:gd name="T13" fmla="*/ 169 h 282"/>
                <a:gd name="T14" fmla="*/ 116 w 416"/>
                <a:gd name="T15" fmla="*/ 201 h 282"/>
                <a:gd name="T16" fmla="*/ 136 w 416"/>
                <a:gd name="T17" fmla="*/ 197 h 282"/>
                <a:gd name="T18" fmla="*/ 148 w 416"/>
                <a:gd name="T19" fmla="*/ 189 h 282"/>
                <a:gd name="T20" fmla="*/ 160 w 416"/>
                <a:gd name="T21" fmla="*/ 201 h 282"/>
                <a:gd name="T22" fmla="*/ 184 w 416"/>
                <a:gd name="T23" fmla="*/ 217 h 282"/>
                <a:gd name="T24" fmla="*/ 208 w 416"/>
                <a:gd name="T25" fmla="*/ 233 h 282"/>
                <a:gd name="T26" fmla="*/ 240 w 416"/>
                <a:gd name="T27" fmla="*/ 221 h 282"/>
                <a:gd name="T28" fmla="*/ 248 w 416"/>
                <a:gd name="T29" fmla="*/ 197 h 282"/>
                <a:gd name="T30" fmla="*/ 268 w 416"/>
                <a:gd name="T31" fmla="*/ 201 h 282"/>
                <a:gd name="T32" fmla="*/ 292 w 416"/>
                <a:gd name="T33" fmla="*/ 209 h 282"/>
                <a:gd name="T34" fmla="*/ 340 w 416"/>
                <a:gd name="T35" fmla="*/ 281 h 282"/>
                <a:gd name="T36" fmla="*/ 356 w 416"/>
                <a:gd name="T37" fmla="*/ 277 h 282"/>
                <a:gd name="T38" fmla="*/ 352 w 416"/>
                <a:gd name="T39" fmla="*/ 253 h 282"/>
                <a:gd name="T40" fmla="*/ 316 w 416"/>
                <a:gd name="T41" fmla="*/ 197 h 282"/>
                <a:gd name="T42" fmla="*/ 360 w 416"/>
                <a:gd name="T43" fmla="*/ 173 h 282"/>
                <a:gd name="T44" fmla="*/ 408 w 416"/>
                <a:gd name="T45" fmla="*/ 145 h 282"/>
                <a:gd name="T46" fmla="*/ 409 w 416"/>
                <a:gd name="T47" fmla="*/ 120 h 282"/>
                <a:gd name="T48" fmla="*/ 367 w 416"/>
                <a:gd name="T49" fmla="*/ 138 h 282"/>
                <a:gd name="T50" fmla="*/ 308 w 416"/>
                <a:gd name="T51" fmla="*/ 137 h 282"/>
                <a:gd name="T52" fmla="*/ 264 w 416"/>
                <a:gd name="T53" fmla="*/ 97 h 282"/>
                <a:gd name="T54" fmla="*/ 180 w 416"/>
                <a:gd name="T55" fmla="*/ 61 h 282"/>
                <a:gd name="T56" fmla="*/ 132 w 416"/>
                <a:gd name="T57" fmla="*/ 33 h 282"/>
                <a:gd name="T58" fmla="*/ 92 w 416"/>
                <a:gd name="T59" fmla="*/ 41 h 282"/>
                <a:gd name="T60" fmla="*/ 76 w 416"/>
                <a:gd name="T61" fmla="*/ 57 h 282"/>
                <a:gd name="T62" fmla="*/ 56 w 416"/>
                <a:gd name="T63" fmla="*/ 17 h 282"/>
                <a:gd name="T64" fmla="*/ 0 w 416"/>
                <a:gd name="T65" fmla="*/ 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8" name="Freeform 52"/>
            <p:cNvSpPr/>
            <p:nvPr/>
          </p:nvSpPr>
          <p:spPr bwMode="invGray">
            <a:xfrm>
              <a:off x="4485" y="4013"/>
              <a:ext cx="45" cy="58"/>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9" name="Freeform 53"/>
            <p:cNvSpPr/>
            <p:nvPr/>
          </p:nvSpPr>
          <p:spPr bwMode="invGray">
            <a:xfrm>
              <a:off x="4621" y="3923"/>
              <a:ext cx="164" cy="85"/>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0" name="Freeform 54"/>
            <p:cNvSpPr/>
            <p:nvPr/>
          </p:nvSpPr>
          <p:spPr bwMode="invGray">
            <a:xfrm>
              <a:off x="4791" y="3873"/>
              <a:ext cx="104" cy="92"/>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1" name="Freeform 55"/>
            <p:cNvSpPr/>
            <p:nvPr/>
          </p:nvSpPr>
          <p:spPr bwMode="invGray">
            <a:xfrm>
              <a:off x="4846" y="3832"/>
              <a:ext cx="37" cy="26"/>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2" name="Freeform 56"/>
            <p:cNvSpPr/>
            <p:nvPr/>
          </p:nvSpPr>
          <p:spPr bwMode="invGray">
            <a:xfrm>
              <a:off x="3123" y="3346"/>
              <a:ext cx="123" cy="201"/>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3" name="Freeform 57"/>
            <p:cNvSpPr/>
            <p:nvPr/>
          </p:nvSpPr>
          <p:spPr bwMode="invGray">
            <a:xfrm>
              <a:off x="3655" y="3034"/>
              <a:ext cx="49" cy="61"/>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4" name="Freeform 58"/>
            <p:cNvSpPr/>
            <p:nvPr/>
          </p:nvSpPr>
          <p:spPr bwMode="invGray">
            <a:xfrm>
              <a:off x="3988" y="3100"/>
              <a:ext cx="111" cy="183"/>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5" name="Freeform 59"/>
            <p:cNvSpPr/>
            <p:nvPr/>
          </p:nvSpPr>
          <p:spPr bwMode="invGray">
            <a:xfrm>
              <a:off x="3894" y="3043"/>
              <a:ext cx="72" cy="137"/>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6" name="Freeform 60"/>
            <p:cNvSpPr/>
            <p:nvPr/>
          </p:nvSpPr>
          <p:spPr bwMode="invGray">
            <a:xfrm>
              <a:off x="3943" y="3153"/>
              <a:ext cx="40" cy="131"/>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7" name="Freeform 61"/>
            <p:cNvSpPr/>
            <p:nvPr/>
          </p:nvSpPr>
          <p:spPr bwMode="invGray">
            <a:xfrm>
              <a:off x="3988" y="3290"/>
              <a:ext cx="65" cy="54"/>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8" name="Freeform 62"/>
            <p:cNvSpPr/>
            <p:nvPr/>
          </p:nvSpPr>
          <p:spPr bwMode="invGray">
            <a:xfrm>
              <a:off x="4092" y="3195"/>
              <a:ext cx="83" cy="117"/>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9" name="Freeform 63"/>
            <p:cNvSpPr/>
            <p:nvPr/>
          </p:nvSpPr>
          <p:spPr bwMode="invGray">
            <a:xfrm>
              <a:off x="4064" y="2777"/>
              <a:ext cx="22" cy="71"/>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0" name="Freeform 64"/>
            <p:cNvSpPr/>
            <p:nvPr/>
          </p:nvSpPr>
          <p:spPr bwMode="invGray">
            <a:xfrm>
              <a:off x="4078" y="2896"/>
              <a:ext cx="61" cy="118"/>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1" name="Freeform 65"/>
            <p:cNvSpPr/>
            <p:nvPr/>
          </p:nvSpPr>
          <p:spPr bwMode="invGray">
            <a:xfrm>
              <a:off x="4121" y="3052"/>
              <a:ext cx="64" cy="79"/>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2" name="Freeform 66"/>
            <p:cNvSpPr/>
            <p:nvPr/>
          </p:nvSpPr>
          <p:spPr bwMode="invGray">
            <a:xfrm>
              <a:off x="4197" y="3193"/>
              <a:ext cx="29" cy="49"/>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3" name="Freeform 67"/>
            <p:cNvSpPr/>
            <p:nvPr/>
          </p:nvSpPr>
          <p:spPr bwMode="invGray">
            <a:xfrm>
              <a:off x="4181" y="3275"/>
              <a:ext cx="18" cy="17"/>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4" name="Freeform 68"/>
            <p:cNvSpPr/>
            <p:nvPr/>
          </p:nvSpPr>
          <p:spPr bwMode="invGray">
            <a:xfrm>
              <a:off x="4208" y="3265"/>
              <a:ext cx="45" cy="37"/>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5" name="Freeform 69"/>
            <p:cNvSpPr/>
            <p:nvPr/>
          </p:nvSpPr>
          <p:spPr bwMode="invGray">
            <a:xfrm>
              <a:off x="4277" y="3335"/>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6" name="Freeform 70"/>
            <p:cNvSpPr/>
            <p:nvPr/>
          </p:nvSpPr>
          <p:spPr bwMode="invGray">
            <a:xfrm>
              <a:off x="4544" y="3293"/>
              <a:ext cx="46" cy="47"/>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7" name="Freeform 71"/>
            <p:cNvSpPr/>
            <p:nvPr/>
          </p:nvSpPr>
          <p:spPr bwMode="invGray">
            <a:xfrm>
              <a:off x="4147" y="3352"/>
              <a:ext cx="46" cy="50"/>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8" name="Freeform 72"/>
            <p:cNvSpPr/>
            <p:nvPr/>
          </p:nvSpPr>
          <p:spPr bwMode="invGray">
            <a:xfrm>
              <a:off x="4098" y="3371"/>
              <a:ext cx="32" cy="27"/>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9" name="Freeform 73"/>
            <p:cNvSpPr/>
            <p:nvPr/>
          </p:nvSpPr>
          <p:spPr bwMode="invGray">
            <a:xfrm>
              <a:off x="4077" y="3342"/>
              <a:ext cx="24" cy="31"/>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0" name="Freeform 74"/>
            <p:cNvSpPr/>
            <p:nvPr/>
          </p:nvSpPr>
          <p:spPr bwMode="invGray">
            <a:xfrm>
              <a:off x="4111" y="3353"/>
              <a:ext cx="34" cy="24"/>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1" name="Freeform 75"/>
            <p:cNvSpPr/>
            <p:nvPr/>
          </p:nvSpPr>
          <p:spPr bwMode="invGray">
            <a:xfrm>
              <a:off x="4062" y="3021"/>
              <a:ext cx="27" cy="55"/>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2" name="Freeform 76"/>
            <p:cNvSpPr/>
            <p:nvPr/>
          </p:nvSpPr>
          <p:spPr bwMode="invGray">
            <a:xfrm>
              <a:off x="4113" y="3012"/>
              <a:ext cx="19" cy="55"/>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3" name="Freeform 77"/>
            <p:cNvSpPr/>
            <p:nvPr/>
          </p:nvSpPr>
          <p:spPr bwMode="invGray">
            <a:xfrm>
              <a:off x="4135" y="2995"/>
              <a:ext cx="10" cy="25"/>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4" name="Freeform 78"/>
            <p:cNvSpPr/>
            <p:nvPr/>
          </p:nvSpPr>
          <p:spPr bwMode="invGray">
            <a:xfrm>
              <a:off x="4145" y="3007"/>
              <a:ext cx="21" cy="48"/>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5" name="Freeform 79"/>
            <p:cNvSpPr/>
            <p:nvPr/>
          </p:nvSpPr>
          <p:spPr bwMode="invGray">
            <a:xfrm>
              <a:off x="3876" y="3076"/>
              <a:ext cx="12" cy="27"/>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6" name="Freeform 80"/>
            <p:cNvSpPr/>
            <p:nvPr/>
          </p:nvSpPr>
          <p:spPr bwMode="invGray">
            <a:xfrm>
              <a:off x="3866" y="305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7" name="Freeform 81"/>
            <p:cNvSpPr/>
            <p:nvPr/>
          </p:nvSpPr>
          <p:spPr bwMode="invGray">
            <a:xfrm>
              <a:off x="3862" y="3035"/>
              <a:ext cx="12"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8" name="Freeform 82"/>
            <p:cNvSpPr/>
            <p:nvPr/>
          </p:nvSpPr>
          <p:spPr bwMode="invGray">
            <a:xfrm>
              <a:off x="3850" y="2995"/>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9" name="Freeform 83"/>
            <p:cNvSpPr/>
            <p:nvPr/>
          </p:nvSpPr>
          <p:spPr bwMode="invGray">
            <a:xfrm>
              <a:off x="3852" y="3020"/>
              <a:ext cx="16"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0" name="Freeform 84"/>
            <p:cNvSpPr/>
            <p:nvPr/>
          </p:nvSpPr>
          <p:spPr bwMode="invGray">
            <a:xfrm>
              <a:off x="4688" y="3643"/>
              <a:ext cx="45" cy="60"/>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1" name="Freeform 85"/>
            <p:cNvSpPr/>
            <p:nvPr/>
          </p:nvSpPr>
          <p:spPr bwMode="invGray">
            <a:xfrm>
              <a:off x="4919" y="3594"/>
              <a:ext cx="53" cy="46"/>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2" name="Freeform 86"/>
            <p:cNvSpPr/>
            <p:nvPr/>
          </p:nvSpPr>
          <p:spPr bwMode="invGray">
            <a:xfrm>
              <a:off x="4759" y="3569"/>
              <a:ext cx="17" cy="23"/>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3" name="Freeform 87"/>
            <p:cNvSpPr/>
            <p:nvPr/>
          </p:nvSpPr>
          <p:spPr bwMode="invGray">
            <a:xfrm>
              <a:off x="4751" y="3547"/>
              <a:ext cx="20" cy="17"/>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4" name="Freeform 88"/>
            <p:cNvSpPr/>
            <p:nvPr/>
          </p:nvSpPr>
          <p:spPr bwMode="invGray">
            <a:xfrm>
              <a:off x="4598" y="3353"/>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5" name="Freeform 89"/>
            <p:cNvSpPr/>
            <p:nvPr/>
          </p:nvSpPr>
          <p:spPr bwMode="invGray">
            <a:xfrm>
              <a:off x="4632" y="3396"/>
              <a:ext cx="26" cy="33"/>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6" name="Freeform 90"/>
            <p:cNvSpPr/>
            <p:nvPr/>
          </p:nvSpPr>
          <p:spPr bwMode="invGray">
            <a:xfrm>
              <a:off x="4659" y="3459"/>
              <a:ext cx="28" cy="28"/>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7" name="Freeform 91"/>
            <p:cNvSpPr/>
            <p:nvPr/>
          </p:nvSpPr>
          <p:spPr bwMode="invGray">
            <a:xfrm>
              <a:off x="4693" y="3449"/>
              <a:ext cx="28" cy="26"/>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8" name="Freeform 92"/>
            <p:cNvSpPr/>
            <p:nvPr/>
          </p:nvSpPr>
          <p:spPr bwMode="invGray">
            <a:xfrm>
              <a:off x="4683" y="3413"/>
              <a:ext cx="26" cy="20"/>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9" name="Freeform 93"/>
            <p:cNvSpPr/>
            <p:nvPr/>
          </p:nvSpPr>
          <p:spPr bwMode="invGray">
            <a:xfrm>
              <a:off x="4657" y="3388"/>
              <a:ext cx="26" cy="35"/>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0" name="Freeform 94"/>
            <p:cNvSpPr/>
            <p:nvPr/>
          </p:nvSpPr>
          <p:spPr bwMode="invGray">
            <a:xfrm>
              <a:off x="4625" y="3372"/>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1" name="Freeform 95"/>
            <p:cNvSpPr/>
            <p:nvPr/>
          </p:nvSpPr>
          <p:spPr bwMode="invGray">
            <a:xfrm>
              <a:off x="4665" y="3425"/>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2" name="Freeform 96"/>
            <p:cNvSpPr/>
            <p:nvPr/>
          </p:nvSpPr>
          <p:spPr bwMode="invGray">
            <a:xfrm>
              <a:off x="3055" y="2051"/>
              <a:ext cx="141" cy="108"/>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3" name="Freeform 97"/>
            <p:cNvSpPr/>
            <p:nvPr/>
          </p:nvSpPr>
          <p:spPr bwMode="invGray">
            <a:xfrm>
              <a:off x="3139" y="2155"/>
              <a:ext cx="40" cy="12"/>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4" name="Freeform 98"/>
            <p:cNvSpPr/>
            <p:nvPr/>
          </p:nvSpPr>
          <p:spPr bwMode="invGray">
            <a:xfrm>
              <a:off x="3344" y="1999"/>
              <a:ext cx="42" cy="28"/>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5" name="Freeform 99"/>
            <p:cNvSpPr/>
            <p:nvPr/>
          </p:nvSpPr>
          <p:spPr bwMode="invGray">
            <a:xfrm>
              <a:off x="3374" y="2012"/>
              <a:ext cx="50" cy="20"/>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6" name="Freeform 100"/>
            <p:cNvSpPr/>
            <p:nvPr/>
          </p:nvSpPr>
          <p:spPr bwMode="invGray">
            <a:xfrm>
              <a:off x="3428" y="2015"/>
              <a:ext cx="50" cy="32"/>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7" name="Freeform 101"/>
            <p:cNvSpPr/>
            <p:nvPr/>
          </p:nvSpPr>
          <p:spPr bwMode="invGray">
            <a:xfrm>
              <a:off x="3777" y="2042"/>
              <a:ext cx="88" cy="31"/>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8" name="Freeform 102"/>
            <p:cNvSpPr/>
            <p:nvPr/>
          </p:nvSpPr>
          <p:spPr bwMode="invGray">
            <a:xfrm>
              <a:off x="3867" y="2041"/>
              <a:ext cx="46" cy="24"/>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9" name="Freeform 103"/>
            <p:cNvSpPr/>
            <p:nvPr/>
          </p:nvSpPr>
          <p:spPr bwMode="invGray">
            <a:xfrm>
              <a:off x="3846" y="2070"/>
              <a:ext cx="37" cy="17"/>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0" name="Freeform 104"/>
            <p:cNvSpPr/>
            <p:nvPr/>
          </p:nvSpPr>
          <p:spPr bwMode="invGray">
            <a:xfrm>
              <a:off x="4098" y="2294"/>
              <a:ext cx="76" cy="114"/>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1" name="Freeform 105"/>
            <p:cNvSpPr/>
            <p:nvPr/>
          </p:nvSpPr>
          <p:spPr bwMode="invGray">
            <a:xfrm>
              <a:off x="4159" y="2412"/>
              <a:ext cx="55" cy="78"/>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2" name="Freeform 106"/>
            <p:cNvSpPr/>
            <p:nvPr/>
          </p:nvSpPr>
          <p:spPr bwMode="invGray">
            <a:xfrm>
              <a:off x="4123" y="2492"/>
              <a:ext cx="109" cy="189"/>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3" name="Freeform 107"/>
            <p:cNvSpPr/>
            <p:nvPr/>
          </p:nvSpPr>
          <p:spPr bwMode="invGray">
            <a:xfrm>
              <a:off x="3062" y="1988"/>
              <a:ext cx="52" cy="30"/>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4" name="Freeform 108"/>
            <p:cNvSpPr/>
            <p:nvPr/>
          </p:nvSpPr>
          <p:spPr bwMode="invGray">
            <a:xfrm>
              <a:off x="2955" y="1997"/>
              <a:ext cx="19" cy="22"/>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5" name="Freeform 109"/>
            <p:cNvSpPr/>
            <p:nvPr/>
          </p:nvSpPr>
          <p:spPr bwMode="invGray">
            <a:xfrm>
              <a:off x="2979" y="1996"/>
              <a:ext cx="37" cy="27"/>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6" name="Freeform 110"/>
            <p:cNvSpPr/>
            <p:nvPr/>
          </p:nvSpPr>
          <p:spPr bwMode="invGray">
            <a:xfrm>
              <a:off x="3040" y="1987"/>
              <a:ext cx="20" cy="16"/>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7" name="Freeform 111"/>
            <p:cNvSpPr/>
            <p:nvPr/>
          </p:nvSpPr>
          <p:spPr bwMode="invGray">
            <a:xfrm>
              <a:off x="3022" y="2005"/>
              <a:ext cx="15"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8" name="Freeform 112"/>
            <p:cNvSpPr/>
            <p:nvPr/>
          </p:nvSpPr>
          <p:spPr bwMode="invGray">
            <a:xfrm>
              <a:off x="4162" y="2021"/>
              <a:ext cx="18" cy="33"/>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9" name="Freeform 113"/>
            <p:cNvSpPr/>
            <p:nvPr/>
          </p:nvSpPr>
          <p:spPr bwMode="invGray">
            <a:xfrm>
              <a:off x="3278" y="3473"/>
              <a:ext cx="31" cy="18"/>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0" name="Freeform 114"/>
            <p:cNvSpPr/>
            <p:nvPr/>
          </p:nvSpPr>
          <p:spPr bwMode="invGray">
            <a:xfrm>
              <a:off x="3318" y="3466"/>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1" name="Freeform 115"/>
            <p:cNvSpPr/>
            <p:nvPr/>
          </p:nvSpPr>
          <p:spPr bwMode="invGray">
            <a:xfrm>
              <a:off x="3251" y="3312"/>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2" name="Freeform 116"/>
            <p:cNvSpPr/>
            <p:nvPr/>
          </p:nvSpPr>
          <p:spPr bwMode="invGray">
            <a:xfrm>
              <a:off x="3311" y="3239"/>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3" name="Freeform 117"/>
            <p:cNvSpPr/>
            <p:nvPr/>
          </p:nvSpPr>
          <p:spPr bwMode="invGray">
            <a:xfrm>
              <a:off x="3287" y="3238"/>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4" name="Freeform 118"/>
            <p:cNvSpPr/>
            <p:nvPr/>
          </p:nvSpPr>
          <p:spPr bwMode="invGray">
            <a:xfrm>
              <a:off x="3276" y="3260"/>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5" name="Freeform 119"/>
            <p:cNvSpPr/>
            <p:nvPr/>
          </p:nvSpPr>
          <p:spPr bwMode="invGray">
            <a:xfrm>
              <a:off x="3251" y="3294"/>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6" name="Freeform 120"/>
            <p:cNvSpPr/>
            <p:nvPr/>
          </p:nvSpPr>
          <p:spPr bwMode="invGray">
            <a:xfrm>
              <a:off x="3270" y="3281"/>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7" name="Freeform 121"/>
            <p:cNvSpPr/>
            <p:nvPr/>
          </p:nvSpPr>
          <p:spPr bwMode="invGray">
            <a:xfrm>
              <a:off x="2537" y="229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8" name="Freeform 122"/>
            <p:cNvSpPr/>
            <p:nvPr/>
          </p:nvSpPr>
          <p:spPr bwMode="invGray">
            <a:xfrm>
              <a:off x="2476" y="2259"/>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9" name="Freeform 123"/>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grpSp>
      <p:sp>
        <p:nvSpPr>
          <p:cNvPr id="4098" name="Rectangle 2"/>
          <p:cNvSpPr>
            <a:spLocks noGrp="1" noChangeArrowheads="1"/>
          </p:cNvSpPr>
          <p:nvPr>
            <p:ph type="ctrTitle"/>
          </p:nvPr>
        </p:nvSpPr>
        <p:spPr>
          <a:xfrm>
            <a:off x="0" y="2795199"/>
            <a:ext cx="12192000" cy="1143000"/>
          </a:xfrm>
        </p:spPr>
        <p:txBody>
          <a:bodyPr/>
          <a:lstStyle>
            <a:lvl1pPr algn="ctr">
              <a:defRPr sz="4300" i="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stStyle>
          <a:p>
            <a:pPr lvl="0"/>
            <a:r>
              <a:rPr lang="zh-CN" altLang="en-US" noProof="0" dirty="0"/>
              <a:t>单击此处编辑母版标题样式</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56652" y="981075"/>
            <a:ext cx="2645833" cy="5100638"/>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814918" y="981075"/>
            <a:ext cx="7738533" cy="51006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00151" y="981076"/>
            <a:ext cx="9793816" cy="868363"/>
          </a:xfrm>
        </p:spPr>
        <p:txBody>
          <a:bodyPr/>
          <a:lstStyle/>
          <a:p>
            <a:r>
              <a:rPr lang="zh-CN" altLang="en-US"/>
              <a:t>单击此处编辑母版标题样式</a:t>
            </a:r>
          </a:p>
        </p:txBody>
      </p:sp>
      <p:sp>
        <p:nvSpPr>
          <p:cNvPr id="3" name="表格占位符 2"/>
          <p:cNvSpPr>
            <a:spLocks noGrp="1"/>
          </p:cNvSpPr>
          <p:nvPr>
            <p:ph type="tbl" idx="1"/>
          </p:nvPr>
        </p:nvSpPr>
        <p:spPr>
          <a:xfrm>
            <a:off x="814918" y="1989139"/>
            <a:ext cx="10587567" cy="4092575"/>
          </a:xfrm>
        </p:spPr>
        <p:txBody>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1/4/2026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0" y="681037"/>
            <a:ext cx="12192000" cy="1325563"/>
          </a:xfrm>
        </p:spPr>
        <p:txBody>
          <a:bodyPr/>
          <a:lstStyle>
            <a:lvl1pPr algn="ctr">
              <a:defRPr>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单击此处编辑母版标题样式</a:t>
            </a:r>
            <a:endParaRPr lang="en-US" dirty="0"/>
          </a:p>
        </p:txBody>
      </p:sp>
      <p:sp>
        <p:nvSpPr>
          <p:cNvPr id="3" name="Content Placeholder 2"/>
          <p:cNvSpPr>
            <a:spLocks noGrp="1"/>
          </p:cNvSpPr>
          <p:nvPr>
            <p:ph idx="1" hasCustomPrompt="1"/>
          </p:nvPr>
        </p:nvSpPr>
        <p:spPr>
          <a:xfrm>
            <a:off x="838200" y="2006599"/>
            <a:ext cx="10515600" cy="4170363"/>
          </a:xfrm>
        </p:spPr>
        <p:txBody>
          <a:bodyPr/>
          <a:lstStyle>
            <a:lvl1pPr marL="0" indent="0">
              <a:lnSpc>
                <a:spcPct val="150000"/>
              </a:lnSpc>
              <a:spcBef>
                <a:spcPts val="0"/>
              </a:spcBef>
              <a:defRPr>
                <a:latin typeface="Times New Roman" panose="02020603050405020304" pitchFamily="18" charset="0"/>
                <a:ea typeface="宋体" panose="02010600030101010101" pitchFamily="2" charset="-122"/>
                <a:cs typeface="Times New Roman" panose="02020603050405020304" pitchFamily="18" charset="0"/>
              </a:defRPr>
            </a:lvl1pPr>
            <a:lvl2pPr indent="0">
              <a:lnSpc>
                <a:spcPct val="150000"/>
              </a:lnSpc>
              <a:spcBef>
                <a:spcPts val="0"/>
              </a:spcBef>
              <a:defRPr>
                <a:latin typeface="Times New Roman" panose="02020603050405020304" pitchFamily="18" charset="0"/>
                <a:ea typeface="宋体" panose="02010600030101010101" pitchFamily="2" charset="-122"/>
                <a:cs typeface="Times New Roman" panose="02020603050405020304" pitchFamily="18" charset="0"/>
              </a:defRPr>
            </a:lvl2pPr>
            <a:lvl3pPr indent="0">
              <a:lnSpc>
                <a:spcPct val="150000"/>
              </a:lnSpc>
              <a:spcBef>
                <a:spcPts val="0"/>
              </a:spcBef>
              <a:defRPr>
                <a:latin typeface="Times New Roman" panose="02020603050405020304" pitchFamily="18" charset="0"/>
                <a:ea typeface="宋体" panose="02010600030101010101" pitchFamily="2" charset="-122"/>
                <a:cs typeface="Times New Roman" panose="02020603050405020304" pitchFamily="18" charset="0"/>
              </a:defRPr>
            </a:lvl3pPr>
            <a:lvl4pPr indent="0">
              <a:lnSpc>
                <a:spcPct val="150000"/>
              </a:lnSpc>
              <a:spcBef>
                <a:spcPts val="0"/>
              </a:spcBef>
              <a:defRPr>
                <a:latin typeface="Times New Roman" panose="02020603050405020304" pitchFamily="18" charset="0"/>
                <a:ea typeface="宋体" panose="02010600030101010101" pitchFamily="2" charset="-122"/>
                <a:cs typeface="Times New Roman" panose="02020603050405020304" pitchFamily="18" charset="0"/>
              </a:defRPr>
            </a:lvl4pPr>
            <a:lvl5pPr indent="0">
              <a:lnSpc>
                <a:spcPct val="150000"/>
              </a:lnSpc>
              <a:spcBef>
                <a:spcPts val="0"/>
              </a:spcBef>
              <a:defRPr>
                <a:latin typeface="Times New Roman" panose="02020603050405020304" pitchFamily="18" charset="0"/>
                <a:ea typeface="宋体" panose="02010600030101010101" pitchFamily="2" charset="-122"/>
                <a:cs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1/4/2026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dirty="0"/>
              <a:t>单击此处编辑母版标题样式</a:t>
            </a:r>
            <a:endParaRPr lang="en-US" dirty="0"/>
          </a:p>
        </p:txBody>
      </p:sp>
      <p:sp>
        <p:nvSpPr>
          <p:cNvPr id="3" name="Text Placeholder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1/4/2026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1/4/2026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1/4/2026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1/4/2026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1/4/2026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981076"/>
            <a:ext cx="12192000" cy="868363"/>
          </a:xfrm>
        </p:spPr>
        <p:txBody>
          <a:bodyPr/>
          <a:lstStyle>
            <a:lvl1pPr>
              <a:defRPr>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buFont typeface="Wingdings" panose="05000000000000000000" pitchFamily="2" charset="2"/>
              <a:buChar char="l"/>
              <a:defRPr>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buFont typeface="Wingdings" panose="05000000000000000000" pitchFamily="2" charset="2"/>
              <a:buChar char="l"/>
              <a:defRPr>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buFont typeface="Wingdings" panose="05000000000000000000" pitchFamily="2" charset="2"/>
              <a:buChar char="l"/>
              <a:defRPr>
                <a:latin typeface="Times New Roman" panose="02020603050405020304" pitchFamily="18" charset="0"/>
                <a:ea typeface="宋体" panose="02010600030101010101" pitchFamily="2" charset="-122"/>
                <a:cs typeface="Times New Roman" panose="02020603050405020304" pitchFamily="18" charset="0"/>
              </a:defRPr>
            </a:lvl3pPr>
            <a:lvl4pPr marL="1600200" indent="-228600">
              <a:buFont typeface="Wingdings" panose="05000000000000000000" pitchFamily="2" charset="2"/>
              <a:buChar char="l"/>
              <a:defRPr>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buFont typeface="Wingdings" panose="05000000000000000000" pitchFamily="2" charset="2"/>
              <a:buChar char="l"/>
              <a:defRPr>
                <a:latin typeface="Times New Roman" panose="02020603050405020304" pitchFamily="18" charset="0"/>
                <a:ea typeface="宋体" panose="02010600030101010101" pitchFamily="2" charset="-122"/>
                <a:cs typeface="Times New Roman" panose="02020603050405020304" pitchFamily="18" charset="0"/>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1/4/2026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1/4/2026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1/4/2026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1/4/2026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showMasterPhAnim="0" userDrawn="1">
  <p:cSld name="1_标题幻灯片">
    <p:bg>
      <p:bgPr>
        <a:gradFill rotWithShape="0">
          <a:gsLst>
            <a:gs pos="0">
              <a:schemeClr val="bg1"/>
            </a:gs>
            <a:gs pos="100000">
              <a:srgbClr val="3366FF"/>
            </a:gs>
          </a:gsLst>
          <a:lin ang="5400000" scaled="1"/>
        </a:gradFill>
        <a:effectLst/>
      </p:bgPr>
    </p:bg>
    <p:spTree>
      <p:nvGrpSpPr>
        <p:cNvPr id="1" name=""/>
        <p:cNvGrpSpPr/>
        <p:nvPr/>
      </p:nvGrpSpPr>
      <p:grpSpPr>
        <a:xfrm>
          <a:off x="0" y="0"/>
          <a:ext cx="0" cy="0"/>
          <a:chOff x="0" y="0"/>
          <a:chExt cx="0" cy="0"/>
        </a:xfrm>
      </p:grpSpPr>
      <p:pic>
        <p:nvPicPr>
          <p:cNvPr id="4231" name="Picture 135" descr="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8717" cy="1638300"/>
          </a:xfrm>
          <a:prstGeom prst="rect">
            <a:avLst/>
          </a:prstGeom>
          <a:noFill/>
          <a:extLst>
            <a:ext uri="{909E8E84-426E-40DD-AFC4-6F175D3DCCD1}">
              <a14:hiddenFill xmlns:a14="http://schemas.microsoft.com/office/drawing/2010/main">
                <a:solidFill>
                  <a:srgbClr val="FFFFFF"/>
                </a:solidFill>
              </a14:hiddenFill>
            </a:ext>
          </a:extLst>
        </p:spPr>
      </p:pic>
      <p:sp>
        <p:nvSpPr>
          <p:cNvPr id="4223" name="Rectangle 127"/>
          <p:cNvSpPr>
            <a:spLocks noChangeArrowheads="1"/>
          </p:cNvSpPr>
          <p:nvPr userDrawn="1"/>
        </p:nvSpPr>
        <p:spPr bwMode="gray">
          <a:xfrm>
            <a:off x="0" y="1"/>
            <a:ext cx="12192000" cy="1628775"/>
          </a:xfrm>
          <a:prstGeom prst="rect">
            <a:avLst/>
          </a:prstGeom>
          <a:gradFill rotWithShape="1">
            <a:gsLst>
              <a:gs pos="0">
                <a:srgbClr val="3366FF">
                  <a:alpha val="30000"/>
                </a:srgbClr>
              </a:gs>
              <a:gs pos="100000">
                <a:schemeClr val="bg1">
                  <a:alpha val="78999"/>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sz="1800"/>
          </a:p>
        </p:txBody>
      </p:sp>
      <p:grpSp>
        <p:nvGrpSpPr>
          <p:cNvPr id="4111" name="Group 15"/>
          <p:cNvGrpSpPr/>
          <p:nvPr/>
        </p:nvGrpSpPr>
        <p:grpSpPr bwMode="auto">
          <a:xfrm>
            <a:off x="0" y="1773238"/>
            <a:ext cx="12192000" cy="4895850"/>
            <a:chOff x="664" y="1951"/>
            <a:chExt cx="4308" cy="2120"/>
          </a:xfrm>
        </p:grpSpPr>
        <p:sp>
          <p:nvSpPr>
            <p:cNvPr id="4112" name="Freeform 16"/>
            <p:cNvSpPr/>
            <p:nvPr/>
          </p:nvSpPr>
          <p:spPr bwMode="invGray">
            <a:xfrm>
              <a:off x="743" y="2045"/>
              <a:ext cx="1267" cy="1938"/>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3" name="Freeform 17"/>
            <p:cNvSpPr/>
            <p:nvPr/>
          </p:nvSpPr>
          <p:spPr bwMode="invGray">
            <a:xfrm>
              <a:off x="703" y="2230"/>
              <a:ext cx="34" cy="28"/>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4" name="Freeform 18"/>
            <p:cNvSpPr/>
            <p:nvPr/>
          </p:nvSpPr>
          <p:spPr bwMode="invGray">
            <a:xfrm>
              <a:off x="1010" y="2353"/>
              <a:ext cx="39" cy="32"/>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5" name="Freeform 19"/>
            <p:cNvSpPr/>
            <p:nvPr/>
          </p:nvSpPr>
          <p:spPr bwMode="invGray">
            <a:xfrm>
              <a:off x="1792" y="2409"/>
              <a:ext cx="98" cy="74"/>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6" name="Freeform 20"/>
            <p:cNvSpPr/>
            <p:nvPr/>
          </p:nvSpPr>
          <p:spPr bwMode="invGray">
            <a:xfrm>
              <a:off x="1318" y="2793"/>
              <a:ext cx="158" cy="84"/>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7" name="Freeform 21"/>
            <p:cNvSpPr/>
            <p:nvPr/>
          </p:nvSpPr>
          <p:spPr bwMode="invGray">
            <a:xfrm>
              <a:off x="1448" y="2857"/>
              <a:ext cx="99" cy="41"/>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8" name="Freeform 22"/>
            <p:cNvSpPr/>
            <p:nvPr/>
          </p:nvSpPr>
          <p:spPr bwMode="invGray">
            <a:xfrm>
              <a:off x="1553" y="288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9" name="Freeform 23"/>
            <p:cNvSpPr/>
            <p:nvPr/>
          </p:nvSpPr>
          <p:spPr bwMode="invGray">
            <a:xfrm>
              <a:off x="1609" y="2886"/>
              <a:ext cx="12" cy="25"/>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0" name="Freeform 24"/>
            <p:cNvSpPr/>
            <p:nvPr/>
          </p:nvSpPr>
          <p:spPr bwMode="invGray">
            <a:xfrm>
              <a:off x="1426" y="2040"/>
              <a:ext cx="180" cy="88"/>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1" name="Freeform 25"/>
            <p:cNvSpPr/>
            <p:nvPr/>
          </p:nvSpPr>
          <p:spPr bwMode="invGray">
            <a:xfrm>
              <a:off x="1506" y="1999"/>
              <a:ext cx="146" cy="60"/>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2" name="Freeform 26"/>
            <p:cNvSpPr/>
            <p:nvPr/>
          </p:nvSpPr>
          <p:spPr bwMode="invGray">
            <a:xfrm>
              <a:off x="1711" y="2069"/>
              <a:ext cx="233" cy="190"/>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3" name="Freeform 27"/>
            <p:cNvSpPr/>
            <p:nvPr/>
          </p:nvSpPr>
          <p:spPr bwMode="invGray">
            <a:xfrm>
              <a:off x="1709" y="1987"/>
              <a:ext cx="44" cy="37"/>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4" name="Freeform 28"/>
            <p:cNvSpPr/>
            <p:nvPr/>
          </p:nvSpPr>
          <p:spPr bwMode="invGray">
            <a:xfrm>
              <a:off x="1625" y="2057"/>
              <a:ext cx="65" cy="42"/>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5" name="Freeform 29"/>
            <p:cNvSpPr/>
            <p:nvPr/>
          </p:nvSpPr>
          <p:spPr bwMode="invGray">
            <a:xfrm>
              <a:off x="1693" y="2065"/>
              <a:ext cx="54" cy="25"/>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6" name="Freeform 30"/>
            <p:cNvSpPr/>
            <p:nvPr/>
          </p:nvSpPr>
          <p:spPr bwMode="invGray">
            <a:xfrm>
              <a:off x="1664" y="2029"/>
              <a:ext cx="64" cy="34"/>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7" name="Freeform 31"/>
            <p:cNvSpPr/>
            <p:nvPr/>
          </p:nvSpPr>
          <p:spPr bwMode="invGray">
            <a:xfrm>
              <a:off x="1637" y="1997"/>
              <a:ext cx="44" cy="24"/>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8" name="Freeform 32"/>
            <p:cNvSpPr/>
            <p:nvPr/>
          </p:nvSpPr>
          <p:spPr bwMode="invGray">
            <a:xfrm>
              <a:off x="1751" y="2000"/>
              <a:ext cx="114" cy="77"/>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9" name="Freeform 33"/>
            <p:cNvSpPr/>
            <p:nvPr/>
          </p:nvSpPr>
          <p:spPr bwMode="invGray">
            <a:xfrm>
              <a:off x="664" y="2245"/>
              <a:ext cx="25" cy="15"/>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0" name="Freeform 34"/>
            <p:cNvSpPr/>
            <p:nvPr/>
          </p:nvSpPr>
          <p:spPr bwMode="invGray">
            <a:xfrm>
              <a:off x="1421" y="2756"/>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1" name="Freeform 35"/>
            <p:cNvSpPr/>
            <p:nvPr/>
          </p:nvSpPr>
          <p:spPr bwMode="invGray">
            <a:xfrm>
              <a:off x="1424" y="2781"/>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2" name="Freeform 36"/>
            <p:cNvSpPr/>
            <p:nvPr/>
          </p:nvSpPr>
          <p:spPr bwMode="invGray">
            <a:xfrm>
              <a:off x="1628" y="2913"/>
              <a:ext cx="15"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3" name="Freeform 37"/>
            <p:cNvSpPr/>
            <p:nvPr/>
          </p:nvSpPr>
          <p:spPr bwMode="invGray">
            <a:xfrm>
              <a:off x="1752" y="2429"/>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4" name="Freeform 38"/>
            <p:cNvSpPr/>
            <p:nvPr/>
          </p:nvSpPr>
          <p:spPr bwMode="invGray">
            <a:xfrm>
              <a:off x="1652" y="2224"/>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5" name="Freeform 39"/>
            <p:cNvSpPr/>
            <p:nvPr/>
          </p:nvSpPr>
          <p:spPr bwMode="invGray">
            <a:xfrm>
              <a:off x="1717" y="2045"/>
              <a:ext cx="39"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6" name="Freeform 40"/>
            <p:cNvSpPr/>
            <p:nvPr/>
          </p:nvSpPr>
          <p:spPr bwMode="invGray">
            <a:xfrm>
              <a:off x="1780" y="215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7" name="Freeform 41"/>
            <p:cNvSpPr/>
            <p:nvPr/>
          </p:nvSpPr>
          <p:spPr bwMode="invGray">
            <a:xfrm>
              <a:off x="1796" y="1951"/>
              <a:ext cx="696" cy="346"/>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8" name="Freeform 42"/>
            <p:cNvSpPr/>
            <p:nvPr/>
          </p:nvSpPr>
          <p:spPr bwMode="invGray">
            <a:xfrm>
              <a:off x="2009" y="2135"/>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9" name="Freeform 43"/>
            <p:cNvSpPr/>
            <p:nvPr/>
          </p:nvSpPr>
          <p:spPr bwMode="invGray">
            <a:xfrm>
              <a:off x="2292" y="2201"/>
              <a:ext cx="128" cy="54"/>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0" name="Freeform 44"/>
            <p:cNvSpPr/>
            <p:nvPr/>
          </p:nvSpPr>
          <p:spPr bwMode="invGray">
            <a:xfrm>
              <a:off x="2393" y="2038"/>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1" name="Freeform 45"/>
            <p:cNvSpPr/>
            <p:nvPr/>
          </p:nvSpPr>
          <p:spPr bwMode="invGray">
            <a:xfrm>
              <a:off x="2662" y="2006"/>
              <a:ext cx="155" cy="63"/>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2" name="Freeform 46"/>
            <p:cNvSpPr/>
            <p:nvPr/>
          </p:nvSpPr>
          <p:spPr bwMode="invGray">
            <a:xfrm>
              <a:off x="2759" y="2039"/>
              <a:ext cx="48" cy="21"/>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3" name="Freeform 47"/>
            <p:cNvSpPr/>
            <p:nvPr/>
          </p:nvSpPr>
          <p:spPr bwMode="invGray">
            <a:xfrm>
              <a:off x="2467" y="2311"/>
              <a:ext cx="109" cy="132"/>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4" name="Freeform 48"/>
            <p:cNvSpPr/>
            <p:nvPr/>
          </p:nvSpPr>
          <p:spPr bwMode="invGray">
            <a:xfrm>
              <a:off x="2413" y="2359"/>
              <a:ext cx="69" cy="68"/>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5" name="Freeform 49"/>
            <p:cNvSpPr/>
            <p:nvPr/>
          </p:nvSpPr>
          <p:spPr bwMode="invGray">
            <a:xfrm>
              <a:off x="4099" y="3502"/>
              <a:ext cx="474" cy="495"/>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6" name="Freeform 50"/>
            <p:cNvSpPr/>
            <p:nvPr/>
          </p:nvSpPr>
          <p:spPr bwMode="invGray">
            <a:xfrm>
              <a:off x="4246" y="3241"/>
              <a:ext cx="319" cy="210"/>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algn="ctr" rotWithShape="0">
                      <a:srgbClr val="FEFEFE">
                        <a:gamma/>
                        <a:shade val="60000"/>
                        <a:invGamma/>
                        <a:alpha val="50000"/>
                      </a:srgbClr>
                    </a:outerShdw>
                  </a:effectLst>
                </a14:hiddenEffects>
              </a:ext>
            </a:extLst>
          </p:spPr>
          <p:txBody>
            <a:bodyPr/>
            <a:lstStyle/>
            <a:p>
              <a:endParaRPr lang="zh-CN" altLang="en-US" sz="1800"/>
            </a:p>
          </p:txBody>
        </p:sp>
        <p:sp>
          <p:nvSpPr>
            <p:cNvPr id="4147" name="Freeform 51"/>
            <p:cNvSpPr/>
            <p:nvPr/>
          </p:nvSpPr>
          <p:spPr bwMode="invGray">
            <a:xfrm>
              <a:off x="4255" y="3243"/>
              <a:ext cx="311" cy="211"/>
            </a:xfrm>
            <a:custGeom>
              <a:avLst/>
              <a:gdLst>
                <a:gd name="T0" fmla="*/ 0 w 416"/>
                <a:gd name="T1" fmla="*/ 1 h 282"/>
                <a:gd name="T2" fmla="*/ 20 w 416"/>
                <a:gd name="T3" fmla="*/ 37 h 282"/>
                <a:gd name="T4" fmla="*/ 28 w 416"/>
                <a:gd name="T5" fmla="*/ 49 h 282"/>
                <a:gd name="T6" fmla="*/ 84 w 416"/>
                <a:gd name="T7" fmla="*/ 89 h 282"/>
                <a:gd name="T8" fmla="*/ 120 w 416"/>
                <a:gd name="T9" fmla="*/ 113 h 282"/>
                <a:gd name="T10" fmla="*/ 132 w 416"/>
                <a:gd name="T11" fmla="*/ 121 h 282"/>
                <a:gd name="T12" fmla="*/ 136 w 416"/>
                <a:gd name="T13" fmla="*/ 169 h 282"/>
                <a:gd name="T14" fmla="*/ 116 w 416"/>
                <a:gd name="T15" fmla="*/ 201 h 282"/>
                <a:gd name="T16" fmla="*/ 136 w 416"/>
                <a:gd name="T17" fmla="*/ 197 h 282"/>
                <a:gd name="T18" fmla="*/ 148 w 416"/>
                <a:gd name="T19" fmla="*/ 189 h 282"/>
                <a:gd name="T20" fmla="*/ 160 w 416"/>
                <a:gd name="T21" fmla="*/ 201 h 282"/>
                <a:gd name="T22" fmla="*/ 184 w 416"/>
                <a:gd name="T23" fmla="*/ 217 h 282"/>
                <a:gd name="T24" fmla="*/ 208 w 416"/>
                <a:gd name="T25" fmla="*/ 233 h 282"/>
                <a:gd name="T26" fmla="*/ 240 w 416"/>
                <a:gd name="T27" fmla="*/ 221 h 282"/>
                <a:gd name="T28" fmla="*/ 248 w 416"/>
                <a:gd name="T29" fmla="*/ 197 h 282"/>
                <a:gd name="T30" fmla="*/ 268 w 416"/>
                <a:gd name="T31" fmla="*/ 201 h 282"/>
                <a:gd name="T32" fmla="*/ 292 w 416"/>
                <a:gd name="T33" fmla="*/ 209 h 282"/>
                <a:gd name="T34" fmla="*/ 340 w 416"/>
                <a:gd name="T35" fmla="*/ 281 h 282"/>
                <a:gd name="T36" fmla="*/ 356 w 416"/>
                <a:gd name="T37" fmla="*/ 277 h 282"/>
                <a:gd name="T38" fmla="*/ 352 w 416"/>
                <a:gd name="T39" fmla="*/ 253 h 282"/>
                <a:gd name="T40" fmla="*/ 316 w 416"/>
                <a:gd name="T41" fmla="*/ 197 h 282"/>
                <a:gd name="T42" fmla="*/ 360 w 416"/>
                <a:gd name="T43" fmla="*/ 173 h 282"/>
                <a:gd name="T44" fmla="*/ 408 w 416"/>
                <a:gd name="T45" fmla="*/ 145 h 282"/>
                <a:gd name="T46" fmla="*/ 409 w 416"/>
                <a:gd name="T47" fmla="*/ 120 h 282"/>
                <a:gd name="T48" fmla="*/ 367 w 416"/>
                <a:gd name="T49" fmla="*/ 138 h 282"/>
                <a:gd name="T50" fmla="*/ 308 w 416"/>
                <a:gd name="T51" fmla="*/ 137 h 282"/>
                <a:gd name="T52" fmla="*/ 264 w 416"/>
                <a:gd name="T53" fmla="*/ 97 h 282"/>
                <a:gd name="T54" fmla="*/ 180 w 416"/>
                <a:gd name="T55" fmla="*/ 61 h 282"/>
                <a:gd name="T56" fmla="*/ 132 w 416"/>
                <a:gd name="T57" fmla="*/ 33 h 282"/>
                <a:gd name="T58" fmla="*/ 92 w 416"/>
                <a:gd name="T59" fmla="*/ 41 h 282"/>
                <a:gd name="T60" fmla="*/ 76 w 416"/>
                <a:gd name="T61" fmla="*/ 57 h 282"/>
                <a:gd name="T62" fmla="*/ 56 w 416"/>
                <a:gd name="T63" fmla="*/ 17 h 282"/>
                <a:gd name="T64" fmla="*/ 0 w 416"/>
                <a:gd name="T65" fmla="*/ 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8" name="Freeform 52"/>
            <p:cNvSpPr/>
            <p:nvPr/>
          </p:nvSpPr>
          <p:spPr bwMode="invGray">
            <a:xfrm>
              <a:off x="4485" y="4013"/>
              <a:ext cx="45" cy="58"/>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9" name="Freeform 53"/>
            <p:cNvSpPr/>
            <p:nvPr/>
          </p:nvSpPr>
          <p:spPr bwMode="invGray">
            <a:xfrm>
              <a:off x="4621" y="3923"/>
              <a:ext cx="164" cy="85"/>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0" name="Freeform 54"/>
            <p:cNvSpPr/>
            <p:nvPr/>
          </p:nvSpPr>
          <p:spPr bwMode="invGray">
            <a:xfrm>
              <a:off x="4791" y="3873"/>
              <a:ext cx="104" cy="92"/>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1" name="Freeform 55"/>
            <p:cNvSpPr/>
            <p:nvPr/>
          </p:nvSpPr>
          <p:spPr bwMode="invGray">
            <a:xfrm>
              <a:off x="4846" y="3832"/>
              <a:ext cx="37" cy="26"/>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2" name="Freeform 56"/>
            <p:cNvSpPr/>
            <p:nvPr/>
          </p:nvSpPr>
          <p:spPr bwMode="invGray">
            <a:xfrm>
              <a:off x="3123" y="3346"/>
              <a:ext cx="123" cy="201"/>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3" name="Freeform 57"/>
            <p:cNvSpPr/>
            <p:nvPr/>
          </p:nvSpPr>
          <p:spPr bwMode="invGray">
            <a:xfrm>
              <a:off x="3655" y="3034"/>
              <a:ext cx="49" cy="61"/>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4" name="Freeform 58"/>
            <p:cNvSpPr/>
            <p:nvPr/>
          </p:nvSpPr>
          <p:spPr bwMode="invGray">
            <a:xfrm>
              <a:off x="3988" y="3100"/>
              <a:ext cx="111" cy="183"/>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5" name="Freeform 59"/>
            <p:cNvSpPr/>
            <p:nvPr/>
          </p:nvSpPr>
          <p:spPr bwMode="invGray">
            <a:xfrm>
              <a:off x="3894" y="3043"/>
              <a:ext cx="72" cy="137"/>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6" name="Freeform 60"/>
            <p:cNvSpPr/>
            <p:nvPr/>
          </p:nvSpPr>
          <p:spPr bwMode="invGray">
            <a:xfrm>
              <a:off x="3943" y="3153"/>
              <a:ext cx="40" cy="131"/>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7" name="Freeform 61"/>
            <p:cNvSpPr/>
            <p:nvPr/>
          </p:nvSpPr>
          <p:spPr bwMode="invGray">
            <a:xfrm>
              <a:off x="3988" y="3290"/>
              <a:ext cx="65" cy="54"/>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8" name="Freeform 62"/>
            <p:cNvSpPr/>
            <p:nvPr/>
          </p:nvSpPr>
          <p:spPr bwMode="invGray">
            <a:xfrm>
              <a:off x="4092" y="3195"/>
              <a:ext cx="83" cy="117"/>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9" name="Freeform 63"/>
            <p:cNvSpPr/>
            <p:nvPr/>
          </p:nvSpPr>
          <p:spPr bwMode="invGray">
            <a:xfrm>
              <a:off x="4064" y="2777"/>
              <a:ext cx="22" cy="71"/>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0" name="Freeform 64"/>
            <p:cNvSpPr/>
            <p:nvPr/>
          </p:nvSpPr>
          <p:spPr bwMode="invGray">
            <a:xfrm>
              <a:off x="4078" y="2896"/>
              <a:ext cx="61" cy="118"/>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1" name="Freeform 65"/>
            <p:cNvSpPr/>
            <p:nvPr/>
          </p:nvSpPr>
          <p:spPr bwMode="invGray">
            <a:xfrm>
              <a:off x="4121" y="3052"/>
              <a:ext cx="64" cy="79"/>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2" name="Freeform 66"/>
            <p:cNvSpPr/>
            <p:nvPr/>
          </p:nvSpPr>
          <p:spPr bwMode="invGray">
            <a:xfrm>
              <a:off x="4197" y="3193"/>
              <a:ext cx="29" cy="49"/>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3" name="Freeform 67"/>
            <p:cNvSpPr/>
            <p:nvPr/>
          </p:nvSpPr>
          <p:spPr bwMode="invGray">
            <a:xfrm>
              <a:off x="4181" y="3275"/>
              <a:ext cx="18" cy="17"/>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4" name="Freeform 68"/>
            <p:cNvSpPr/>
            <p:nvPr/>
          </p:nvSpPr>
          <p:spPr bwMode="invGray">
            <a:xfrm>
              <a:off x="4208" y="3265"/>
              <a:ext cx="45" cy="37"/>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5" name="Freeform 69"/>
            <p:cNvSpPr/>
            <p:nvPr/>
          </p:nvSpPr>
          <p:spPr bwMode="invGray">
            <a:xfrm>
              <a:off x="4277" y="3335"/>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6" name="Freeform 70"/>
            <p:cNvSpPr/>
            <p:nvPr/>
          </p:nvSpPr>
          <p:spPr bwMode="invGray">
            <a:xfrm>
              <a:off x="4544" y="3293"/>
              <a:ext cx="46" cy="47"/>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7" name="Freeform 71"/>
            <p:cNvSpPr/>
            <p:nvPr/>
          </p:nvSpPr>
          <p:spPr bwMode="invGray">
            <a:xfrm>
              <a:off x="4147" y="3352"/>
              <a:ext cx="46" cy="50"/>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8" name="Freeform 72"/>
            <p:cNvSpPr/>
            <p:nvPr/>
          </p:nvSpPr>
          <p:spPr bwMode="invGray">
            <a:xfrm>
              <a:off x="4098" y="3371"/>
              <a:ext cx="32" cy="27"/>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9" name="Freeform 73"/>
            <p:cNvSpPr/>
            <p:nvPr/>
          </p:nvSpPr>
          <p:spPr bwMode="invGray">
            <a:xfrm>
              <a:off x="4077" y="3342"/>
              <a:ext cx="24" cy="31"/>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0" name="Freeform 74"/>
            <p:cNvSpPr/>
            <p:nvPr/>
          </p:nvSpPr>
          <p:spPr bwMode="invGray">
            <a:xfrm>
              <a:off x="4111" y="3353"/>
              <a:ext cx="34" cy="24"/>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1" name="Freeform 75"/>
            <p:cNvSpPr/>
            <p:nvPr/>
          </p:nvSpPr>
          <p:spPr bwMode="invGray">
            <a:xfrm>
              <a:off x="4062" y="3021"/>
              <a:ext cx="27" cy="55"/>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2" name="Freeform 76"/>
            <p:cNvSpPr/>
            <p:nvPr/>
          </p:nvSpPr>
          <p:spPr bwMode="invGray">
            <a:xfrm>
              <a:off x="4113" y="3012"/>
              <a:ext cx="19" cy="55"/>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3" name="Freeform 77"/>
            <p:cNvSpPr/>
            <p:nvPr/>
          </p:nvSpPr>
          <p:spPr bwMode="invGray">
            <a:xfrm>
              <a:off x="4135" y="2995"/>
              <a:ext cx="10" cy="25"/>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4" name="Freeform 78"/>
            <p:cNvSpPr/>
            <p:nvPr/>
          </p:nvSpPr>
          <p:spPr bwMode="invGray">
            <a:xfrm>
              <a:off x="4145" y="3007"/>
              <a:ext cx="21" cy="48"/>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5" name="Freeform 79"/>
            <p:cNvSpPr/>
            <p:nvPr/>
          </p:nvSpPr>
          <p:spPr bwMode="invGray">
            <a:xfrm>
              <a:off x="3876" y="3076"/>
              <a:ext cx="12" cy="27"/>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6" name="Freeform 80"/>
            <p:cNvSpPr/>
            <p:nvPr/>
          </p:nvSpPr>
          <p:spPr bwMode="invGray">
            <a:xfrm>
              <a:off x="3866" y="305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7" name="Freeform 81"/>
            <p:cNvSpPr/>
            <p:nvPr/>
          </p:nvSpPr>
          <p:spPr bwMode="invGray">
            <a:xfrm>
              <a:off x="3862" y="3035"/>
              <a:ext cx="12"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8" name="Freeform 82"/>
            <p:cNvSpPr/>
            <p:nvPr/>
          </p:nvSpPr>
          <p:spPr bwMode="invGray">
            <a:xfrm>
              <a:off x="3850" y="2995"/>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9" name="Freeform 83"/>
            <p:cNvSpPr/>
            <p:nvPr/>
          </p:nvSpPr>
          <p:spPr bwMode="invGray">
            <a:xfrm>
              <a:off x="3852" y="3020"/>
              <a:ext cx="16"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0" name="Freeform 84"/>
            <p:cNvSpPr/>
            <p:nvPr/>
          </p:nvSpPr>
          <p:spPr bwMode="invGray">
            <a:xfrm>
              <a:off x="4688" y="3643"/>
              <a:ext cx="45" cy="60"/>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1" name="Freeform 85"/>
            <p:cNvSpPr/>
            <p:nvPr/>
          </p:nvSpPr>
          <p:spPr bwMode="invGray">
            <a:xfrm>
              <a:off x="4919" y="3594"/>
              <a:ext cx="53" cy="46"/>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2" name="Freeform 86"/>
            <p:cNvSpPr/>
            <p:nvPr/>
          </p:nvSpPr>
          <p:spPr bwMode="invGray">
            <a:xfrm>
              <a:off x="4759" y="3569"/>
              <a:ext cx="17" cy="23"/>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3" name="Freeform 87"/>
            <p:cNvSpPr/>
            <p:nvPr/>
          </p:nvSpPr>
          <p:spPr bwMode="invGray">
            <a:xfrm>
              <a:off x="4751" y="3547"/>
              <a:ext cx="20" cy="17"/>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4" name="Freeform 88"/>
            <p:cNvSpPr/>
            <p:nvPr/>
          </p:nvSpPr>
          <p:spPr bwMode="invGray">
            <a:xfrm>
              <a:off x="4598" y="3353"/>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5" name="Freeform 89"/>
            <p:cNvSpPr/>
            <p:nvPr/>
          </p:nvSpPr>
          <p:spPr bwMode="invGray">
            <a:xfrm>
              <a:off x="4632" y="3396"/>
              <a:ext cx="26" cy="33"/>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6" name="Freeform 90"/>
            <p:cNvSpPr/>
            <p:nvPr/>
          </p:nvSpPr>
          <p:spPr bwMode="invGray">
            <a:xfrm>
              <a:off x="4659" y="3459"/>
              <a:ext cx="28" cy="28"/>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7" name="Freeform 91"/>
            <p:cNvSpPr/>
            <p:nvPr/>
          </p:nvSpPr>
          <p:spPr bwMode="invGray">
            <a:xfrm>
              <a:off x="4693" y="3449"/>
              <a:ext cx="28" cy="26"/>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8" name="Freeform 92"/>
            <p:cNvSpPr/>
            <p:nvPr/>
          </p:nvSpPr>
          <p:spPr bwMode="invGray">
            <a:xfrm>
              <a:off x="4683" y="3413"/>
              <a:ext cx="26" cy="20"/>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9" name="Freeform 93"/>
            <p:cNvSpPr/>
            <p:nvPr/>
          </p:nvSpPr>
          <p:spPr bwMode="invGray">
            <a:xfrm>
              <a:off x="4657" y="3388"/>
              <a:ext cx="26" cy="35"/>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0" name="Freeform 94"/>
            <p:cNvSpPr/>
            <p:nvPr/>
          </p:nvSpPr>
          <p:spPr bwMode="invGray">
            <a:xfrm>
              <a:off x="4625" y="3372"/>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1" name="Freeform 95"/>
            <p:cNvSpPr/>
            <p:nvPr/>
          </p:nvSpPr>
          <p:spPr bwMode="invGray">
            <a:xfrm>
              <a:off x="4665" y="3425"/>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2" name="Freeform 96"/>
            <p:cNvSpPr/>
            <p:nvPr/>
          </p:nvSpPr>
          <p:spPr bwMode="invGray">
            <a:xfrm>
              <a:off x="3055" y="2051"/>
              <a:ext cx="141" cy="108"/>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3" name="Freeform 97"/>
            <p:cNvSpPr/>
            <p:nvPr/>
          </p:nvSpPr>
          <p:spPr bwMode="invGray">
            <a:xfrm>
              <a:off x="3139" y="2155"/>
              <a:ext cx="40" cy="12"/>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4" name="Freeform 98"/>
            <p:cNvSpPr/>
            <p:nvPr/>
          </p:nvSpPr>
          <p:spPr bwMode="invGray">
            <a:xfrm>
              <a:off x="3344" y="1999"/>
              <a:ext cx="42" cy="28"/>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5" name="Freeform 99"/>
            <p:cNvSpPr/>
            <p:nvPr/>
          </p:nvSpPr>
          <p:spPr bwMode="invGray">
            <a:xfrm>
              <a:off x="3374" y="2012"/>
              <a:ext cx="50" cy="20"/>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6" name="Freeform 100"/>
            <p:cNvSpPr/>
            <p:nvPr/>
          </p:nvSpPr>
          <p:spPr bwMode="invGray">
            <a:xfrm>
              <a:off x="3428" y="2015"/>
              <a:ext cx="50" cy="32"/>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7" name="Freeform 101"/>
            <p:cNvSpPr/>
            <p:nvPr/>
          </p:nvSpPr>
          <p:spPr bwMode="invGray">
            <a:xfrm>
              <a:off x="3777" y="2042"/>
              <a:ext cx="88" cy="31"/>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8" name="Freeform 102"/>
            <p:cNvSpPr/>
            <p:nvPr/>
          </p:nvSpPr>
          <p:spPr bwMode="invGray">
            <a:xfrm>
              <a:off x="3867" y="2041"/>
              <a:ext cx="46" cy="24"/>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9" name="Freeform 103"/>
            <p:cNvSpPr/>
            <p:nvPr/>
          </p:nvSpPr>
          <p:spPr bwMode="invGray">
            <a:xfrm>
              <a:off x="3846" y="2070"/>
              <a:ext cx="37" cy="17"/>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0" name="Freeform 104"/>
            <p:cNvSpPr/>
            <p:nvPr/>
          </p:nvSpPr>
          <p:spPr bwMode="invGray">
            <a:xfrm>
              <a:off x="4098" y="2294"/>
              <a:ext cx="76" cy="114"/>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1" name="Freeform 105"/>
            <p:cNvSpPr/>
            <p:nvPr/>
          </p:nvSpPr>
          <p:spPr bwMode="invGray">
            <a:xfrm>
              <a:off x="4159" y="2412"/>
              <a:ext cx="55" cy="78"/>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2" name="Freeform 106"/>
            <p:cNvSpPr/>
            <p:nvPr/>
          </p:nvSpPr>
          <p:spPr bwMode="invGray">
            <a:xfrm>
              <a:off x="4123" y="2492"/>
              <a:ext cx="109" cy="189"/>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3" name="Freeform 107"/>
            <p:cNvSpPr/>
            <p:nvPr/>
          </p:nvSpPr>
          <p:spPr bwMode="invGray">
            <a:xfrm>
              <a:off x="3062" y="1988"/>
              <a:ext cx="52" cy="30"/>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4" name="Freeform 108"/>
            <p:cNvSpPr/>
            <p:nvPr/>
          </p:nvSpPr>
          <p:spPr bwMode="invGray">
            <a:xfrm>
              <a:off x="2955" y="1997"/>
              <a:ext cx="19" cy="22"/>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5" name="Freeform 109"/>
            <p:cNvSpPr/>
            <p:nvPr/>
          </p:nvSpPr>
          <p:spPr bwMode="invGray">
            <a:xfrm>
              <a:off x="2979" y="1996"/>
              <a:ext cx="37" cy="27"/>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6" name="Freeform 110"/>
            <p:cNvSpPr/>
            <p:nvPr/>
          </p:nvSpPr>
          <p:spPr bwMode="invGray">
            <a:xfrm>
              <a:off x="3040" y="1987"/>
              <a:ext cx="20" cy="16"/>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7" name="Freeform 111"/>
            <p:cNvSpPr/>
            <p:nvPr/>
          </p:nvSpPr>
          <p:spPr bwMode="invGray">
            <a:xfrm>
              <a:off x="3022" y="2005"/>
              <a:ext cx="15"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8" name="Freeform 112"/>
            <p:cNvSpPr/>
            <p:nvPr/>
          </p:nvSpPr>
          <p:spPr bwMode="invGray">
            <a:xfrm>
              <a:off x="4162" y="2021"/>
              <a:ext cx="18" cy="33"/>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9" name="Freeform 113"/>
            <p:cNvSpPr/>
            <p:nvPr/>
          </p:nvSpPr>
          <p:spPr bwMode="invGray">
            <a:xfrm>
              <a:off x="3278" y="3473"/>
              <a:ext cx="31" cy="18"/>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0" name="Freeform 114"/>
            <p:cNvSpPr/>
            <p:nvPr/>
          </p:nvSpPr>
          <p:spPr bwMode="invGray">
            <a:xfrm>
              <a:off x="3318" y="3466"/>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1" name="Freeform 115"/>
            <p:cNvSpPr/>
            <p:nvPr/>
          </p:nvSpPr>
          <p:spPr bwMode="invGray">
            <a:xfrm>
              <a:off x="3251" y="3312"/>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2" name="Freeform 116"/>
            <p:cNvSpPr/>
            <p:nvPr/>
          </p:nvSpPr>
          <p:spPr bwMode="invGray">
            <a:xfrm>
              <a:off x="3311" y="3239"/>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3" name="Freeform 117"/>
            <p:cNvSpPr/>
            <p:nvPr/>
          </p:nvSpPr>
          <p:spPr bwMode="invGray">
            <a:xfrm>
              <a:off x="3287" y="3238"/>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4" name="Freeform 118"/>
            <p:cNvSpPr/>
            <p:nvPr/>
          </p:nvSpPr>
          <p:spPr bwMode="invGray">
            <a:xfrm>
              <a:off x="3276" y="3260"/>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5" name="Freeform 119"/>
            <p:cNvSpPr/>
            <p:nvPr/>
          </p:nvSpPr>
          <p:spPr bwMode="invGray">
            <a:xfrm>
              <a:off x="3251" y="3294"/>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6" name="Freeform 120"/>
            <p:cNvSpPr/>
            <p:nvPr/>
          </p:nvSpPr>
          <p:spPr bwMode="invGray">
            <a:xfrm>
              <a:off x="3270" y="3281"/>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7" name="Freeform 121"/>
            <p:cNvSpPr/>
            <p:nvPr/>
          </p:nvSpPr>
          <p:spPr bwMode="invGray">
            <a:xfrm>
              <a:off x="2537" y="229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8" name="Freeform 122"/>
            <p:cNvSpPr/>
            <p:nvPr/>
          </p:nvSpPr>
          <p:spPr bwMode="invGray">
            <a:xfrm>
              <a:off x="2476" y="2259"/>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9" name="Freeform 123"/>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grpSp>
      <p:sp>
        <p:nvSpPr>
          <p:cNvPr id="4098" name="Rectangle 2"/>
          <p:cNvSpPr>
            <a:spLocks noGrp="1" noChangeArrowheads="1"/>
          </p:cNvSpPr>
          <p:nvPr>
            <p:ph type="ctrTitle"/>
          </p:nvPr>
        </p:nvSpPr>
        <p:spPr>
          <a:xfrm>
            <a:off x="0" y="2795199"/>
            <a:ext cx="12192000" cy="1143000"/>
          </a:xfrm>
        </p:spPr>
        <p:txBody>
          <a:bodyPr/>
          <a:lstStyle>
            <a:lvl1pPr algn="ctr">
              <a:defRPr sz="4300" i="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stStyle>
          <a:p>
            <a:pPr lvl="0"/>
            <a:r>
              <a:rPr lang="zh-CN" altLang="en-US" noProof="0" dirty="0"/>
              <a:t>单击此处编辑母版标题样式</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14918" y="1989139"/>
            <a:ext cx="5192183" cy="4092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210300" y="1989139"/>
            <a:ext cx="5192184" cy="40925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19" Type="http://schemas.openxmlformats.org/officeDocument/2006/relationships/image" Target="../media/image6.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4.png"/><Relationship Id="rId2" Type="http://schemas.openxmlformats.org/officeDocument/2006/relationships/slideLayout" Target="../slideLayouts/slideLayout14.xml"/><Relationship Id="rId16"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56" name="Picture 32" descr="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9262534" y="6165851"/>
            <a:ext cx="2785533" cy="638175"/>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descr="6"/>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 y="1"/>
            <a:ext cx="3695700" cy="90646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2"/>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3695700" y="441326"/>
            <a:ext cx="4656667" cy="466725"/>
          </a:xfrm>
          <a:prstGeom prst="rect">
            <a:avLst/>
          </a:prstGeom>
          <a:noFill/>
          <a:extLst>
            <a:ext uri="{909E8E84-426E-40DD-AFC4-6F175D3DCCD1}">
              <a14:hiddenFill xmlns:a14="http://schemas.microsoft.com/office/drawing/2010/main">
                <a:solidFill>
                  <a:srgbClr val="FFFFFF"/>
                </a:solidFill>
              </a14:hiddenFill>
            </a:ext>
          </a:extLst>
        </p:spPr>
      </p:pic>
      <p:sp>
        <p:nvSpPr>
          <p:cNvPr id="1041" name="Rectangle 17"/>
          <p:cNvSpPr>
            <a:spLocks noChangeArrowheads="1"/>
          </p:cNvSpPr>
          <p:nvPr/>
        </p:nvSpPr>
        <p:spPr bwMode="gray">
          <a:xfrm>
            <a:off x="0" y="5638800"/>
            <a:ext cx="12192000" cy="1219200"/>
          </a:xfrm>
          <a:prstGeom prst="rect">
            <a:avLst/>
          </a:prstGeom>
          <a:gradFill rotWithShape="1">
            <a:gsLst>
              <a:gs pos="0">
                <a:srgbClr val="FFFFFF">
                  <a:alpha val="70000"/>
                </a:srgbClr>
              </a:gs>
              <a:gs pos="100000">
                <a:srgbClr val="3366FF">
                  <a:alpha val="60001"/>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sz="1800"/>
          </a:p>
        </p:txBody>
      </p:sp>
      <p:sp>
        <p:nvSpPr>
          <p:cNvPr id="1027" name="Rectangle 3"/>
          <p:cNvSpPr>
            <a:spLocks noGrp="1" noChangeArrowheads="1"/>
          </p:cNvSpPr>
          <p:nvPr>
            <p:ph type="body" idx="1"/>
          </p:nvPr>
        </p:nvSpPr>
        <p:spPr bwMode="auto">
          <a:xfrm>
            <a:off x="814918" y="1989139"/>
            <a:ext cx="10587567" cy="409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1"/>
            <a:r>
              <a:rPr lang="zh-CN" altLang="en-US" dirty="0"/>
              <a:t>第三级</a:t>
            </a:r>
          </a:p>
          <a:p>
            <a:pPr lvl="2"/>
            <a:r>
              <a:rPr lang="zh-CN" altLang="en-US" dirty="0"/>
              <a:t>第四级</a:t>
            </a:r>
          </a:p>
          <a:p>
            <a:pPr lvl="3"/>
            <a:r>
              <a:rPr lang="zh-CN" altLang="en-US" dirty="0"/>
              <a:t>第五级</a:t>
            </a:r>
          </a:p>
        </p:txBody>
      </p:sp>
      <p:sp>
        <p:nvSpPr>
          <p:cNvPr id="1048" name="Rectangle 24"/>
          <p:cNvSpPr>
            <a:spLocks noChangeArrowheads="1"/>
          </p:cNvSpPr>
          <p:nvPr userDrawn="1"/>
        </p:nvSpPr>
        <p:spPr bwMode="gray">
          <a:xfrm>
            <a:off x="0" y="1"/>
            <a:ext cx="12192000" cy="1484313"/>
          </a:xfrm>
          <a:prstGeom prst="rect">
            <a:avLst/>
          </a:prstGeom>
          <a:gradFill rotWithShape="1">
            <a:gsLst>
              <a:gs pos="0">
                <a:srgbClr val="3366FF">
                  <a:alpha val="60001"/>
                </a:srgbClr>
              </a:gs>
              <a:gs pos="100000">
                <a:srgbClr val="FFFFFF">
                  <a:alpha val="70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sz="1800"/>
          </a:p>
        </p:txBody>
      </p:sp>
      <p:sp>
        <p:nvSpPr>
          <p:cNvPr id="1026" name="Rectangle 2"/>
          <p:cNvSpPr>
            <a:spLocks noGrp="1" noChangeArrowheads="1"/>
          </p:cNvSpPr>
          <p:nvPr>
            <p:ph type="title"/>
          </p:nvPr>
        </p:nvSpPr>
        <p:spPr bwMode="auto">
          <a:xfrm>
            <a:off x="-1" y="981076"/>
            <a:ext cx="12192000"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lstStyle/>
          <a:p>
            <a:pPr lvl="0"/>
            <a:r>
              <a:rPr lang="zh-CN" altLang="en-US" dirty="0"/>
              <a:t>单击此处编辑母版标题样式</a:t>
            </a:r>
          </a:p>
        </p:txBody>
      </p:sp>
      <p:pic>
        <p:nvPicPr>
          <p:cNvPr id="1053" name="Picture 29" descr="artplus_nature_naturalcity42_f"/>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8879417" y="6334126"/>
            <a:ext cx="1826683" cy="52387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90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1000"/>
                                        <p:tgtEl>
                                          <p:spTgt spid="1026"/>
                                        </p:tgtEl>
                                      </p:cBhvr>
                                    </p:animEffect>
                                  </p:childTnLst>
                                </p:cTn>
                              </p:par>
                              <p:par>
                                <p:cTn id="8" presetID="22" presetClass="entr" presetSubtype="4" fill="hold" nodeType="withEffect">
                                  <p:stCondLst>
                                    <p:cond delay="0"/>
                                  </p:stCondLst>
                                  <p:childTnLst>
                                    <p:set>
                                      <p:cBhvr>
                                        <p:cTn id="9" dur="1" fill="hold">
                                          <p:stCondLst>
                                            <p:cond delay="0"/>
                                          </p:stCondLst>
                                        </p:cTn>
                                        <p:tgtEl>
                                          <p:spTgt spid="1053"/>
                                        </p:tgtEl>
                                        <p:attrNameLst>
                                          <p:attrName>style.visibility</p:attrName>
                                        </p:attrNameLst>
                                      </p:cBhvr>
                                      <p:to>
                                        <p:strVal val="visible"/>
                                      </p:to>
                                    </p:set>
                                    <p:animEffect transition="in" filter="wipe(down)">
                                      <p:cBhvr>
                                        <p:cTn id="10" dur="1000"/>
                                        <p:tgtEl>
                                          <p:spTgt spid="1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p:bldLst>
  </p:timing>
  <p:txStyles>
    <p:titleStyle>
      <a:lvl1pPr algn="ctr" rtl="0" fontAlgn="base">
        <a:spcBef>
          <a:spcPct val="0"/>
        </a:spcBef>
        <a:spcAft>
          <a:spcPct val="0"/>
        </a:spcAft>
        <a:defRPr sz="4200" b="1" i="0" kern="1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algn="ctr" rtl="0" fontAlgn="base">
        <a:spcBef>
          <a:spcPct val="0"/>
        </a:spcBef>
        <a:spcAft>
          <a:spcPct val="0"/>
        </a:spcAft>
        <a:defRPr sz="4200" b="1" i="1">
          <a:solidFill>
            <a:schemeClr val="tx1"/>
          </a:solidFill>
          <a:latin typeface="Arial" panose="020B0604020202020204" pitchFamily="34" charset="0"/>
        </a:defRPr>
      </a:lvl2pPr>
      <a:lvl3pPr algn="ctr" rtl="0" fontAlgn="base">
        <a:spcBef>
          <a:spcPct val="0"/>
        </a:spcBef>
        <a:spcAft>
          <a:spcPct val="0"/>
        </a:spcAft>
        <a:defRPr sz="4200" b="1" i="1">
          <a:solidFill>
            <a:schemeClr val="tx1"/>
          </a:solidFill>
          <a:latin typeface="Arial" panose="020B0604020202020204" pitchFamily="34" charset="0"/>
        </a:defRPr>
      </a:lvl3pPr>
      <a:lvl4pPr algn="ctr" rtl="0" fontAlgn="base">
        <a:spcBef>
          <a:spcPct val="0"/>
        </a:spcBef>
        <a:spcAft>
          <a:spcPct val="0"/>
        </a:spcAft>
        <a:defRPr sz="4200" b="1" i="1">
          <a:solidFill>
            <a:schemeClr val="tx1"/>
          </a:solidFill>
          <a:latin typeface="Arial" panose="020B0604020202020204" pitchFamily="34" charset="0"/>
        </a:defRPr>
      </a:lvl4pPr>
      <a:lvl5pPr algn="ctr" rtl="0" fontAlgn="base">
        <a:spcBef>
          <a:spcPct val="0"/>
        </a:spcBef>
        <a:spcAft>
          <a:spcPct val="0"/>
        </a:spcAft>
        <a:defRPr sz="4200" b="1" i="1">
          <a:solidFill>
            <a:schemeClr val="tx1"/>
          </a:solidFill>
          <a:latin typeface="Arial" panose="020B0604020202020204" pitchFamily="34" charset="0"/>
        </a:defRPr>
      </a:lvl5pPr>
      <a:lvl6pPr marL="457200" algn="ctr" rtl="0" fontAlgn="base">
        <a:spcBef>
          <a:spcPct val="0"/>
        </a:spcBef>
        <a:spcAft>
          <a:spcPct val="0"/>
        </a:spcAft>
        <a:defRPr sz="4200" b="1" i="1">
          <a:solidFill>
            <a:schemeClr val="tx1"/>
          </a:solidFill>
          <a:latin typeface="Arial" panose="020B0604020202020204" pitchFamily="34" charset="0"/>
        </a:defRPr>
      </a:lvl6pPr>
      <a:lvl7pPr marL="914400" algn="ctr" rtl="0" fontAlgn="base">
        <a:spcBef>
          <a:spcPct val="0"/>
        </a:spcBef>
        <a:spcAft>
          <a:spcPct val="0"/>
        </a:spcAft>
        <a:defRPr sz="4200" b="1" i="1">
          <a:solidFill>
            <a:schemeClr val="tx1"/>
          </a:solidFill>
          <a:latin typeface="Arial" panose="020B0604020202020204" pitchFamily="34" charset="0"/>
        </a:defRPr>
      </a:lvl7pPr>
      <a:lvl8pPr marL="1371600" algn="ctr" rtl="0" fontAlgn="base">
        <a:spcBef>
          <a:spcPct val="0"/>
        </a:spcBef>
        <a:spcAft>
          <a:spcPct val="0"/>
        </a:spcAft>
        <a:defRPr sz="4200" b="1" i="1">
          <a:solidFill>
            <a:schemeClr val="tx1"/>
          </a:solidFill>
          <a:latin typeface="Arial" panose="020B0604020202020204" pitchFamily="34" charset="0"/>
        </a:defRPr>
      </a:lvl8pPr>
      <a:lvl9pPr marL="1828800" algn="ctr" rtl="0" fontAlgn="base">
        <a:spcBef>
          <a:spcPct val="0"/>
        </a:spcBef>
        <a:spcAft>
          <a:spcPct val="0"/>
        </a:spcAft>
        <a:defRPr sz="4200" b="1" i="1">
          <a:solidFill>
            <a:schemeClr val="tx1"/>
          </a:solidFill>
          <a:latin typeface="Arial" panose="020B0604020202020204" pitchFamily="34" charset="0"/>
        </a:defRPr>
      </a:lvl9pPr>
    </p:titleStyle>
    <p:bodyStyle>
      <a:lvl1pPr marL="342900" indent="-342900" algn="l" rtl="0" fontAlgn="base">
        <a:spcBef>
          <a:spcPct val="20000"/>
        </a:spcBef>
        <a:spcAft>
          <a:spcPct val="0"/>
        </a:spcAft>
        <a:buClr>
          <a:schemeClr val="folHlink"/>
        </a:buClr>
        <a:buFont typeface="Wingdings" panose="05000000000000000000" pitchFamily="2" charset="2"/>
        <a:buBlip>
          <a:blip r:embed="rId18"/>
        </a:buBlip>
        <a:defRPr sz="3200" kern="1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vl2pPr marL="742950" indent="-285750" algn="l" rtl="0" fontAlgn="base">
        <a:spcBef>
          <a:spcPct val="20000"/>
        </a:spcBef>
        <a:spcAft>
          <a:spcPct val="0"/>
        </a:spcAft>
        <a:buClr>
          <a:schemeClr val="tx2"/>
        </a:buClr>
        <a:buFont typeface="Wingdings" panose="05000000000000000000" pitchFamily="2" charset="2"/>
        <a:buBlip>
          <a:blip r:embed="rId18"/>
        </a:buBlip>
        <a:defRPr sz="2800" kern="1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2pPr>
      <a:lvl3pPr marL="1143000" indent="-228600" algn="l" rtl="0" fontAlgn="base">
        <a:spcBef>
          <a:spcPct val="20000"/>
        </a:spcBef>
        <a:spcAft>
          <a:spcPct val="0"/>
        </a:spcAft>
        <a:buBlip>
          <a:blip r:embed="rId18"/>
        </a:buBlip>
        <a:defRPr sz="2400" kern="1200">
          <a:solidFill>
            <a:schemeClr val="tx1"/>
          </a:solidFill>
          <a:latin typeface="+mn-lt"/>
          <a:ea typeface="+mn-ea"/>
          <a:cs typeface="+mn-cs"/>
        </a:defRPr>
      </a:lvl3pPr>
      <a:lvl4pPr marL="1600200" indent="-228600" algn="l" rtl="0" fontAlgn="base">
        <a:spcBef>
          <a:spcPct val="20000"/>
        </a:spcBef>
        <a:spcAft>
          <a:spcPct val="0"/>
        </a:spcAft>
        <a:buBlip>
          <a:blip r:embed="rId18"/>
        </a:buBlip>
        <a:defRPr sz="2000" kern="1200">
          <a:solidFill>
            <a:schemeClr val="tx1"/>
          </a:solidFill>
          <a:latin typeface="+mn-lt"/>
          <a:ea typeface="+mn-ea"/>
          <a:cs typeface="+mn-cs"/>
        </a:defRPr>
      </a:lvl4pPr>
      <a:lvl5pPr marL="2057400" indent="-228600" algn="l" rtl="0" fontAlgn="base">
        <a:spcBef>
          <a:spcPct val="20000"/>
        </a:spcBef>
        <a:spcAft>
          <a:spcPct val="0"/>
        </a:spcAft>
        <a:buBlip>
          <a:blip r:embed="rId19"/>
        </a:buBlip>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1/4/2026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32" descr="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9262534" y="6165851"/>
            <a:ext cx="2785533" cy="6381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1" descr="6"/>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 y="1"/>
            <a:ext cx="3695700" cy="9064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6" descr="2"/>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3695700" y="441326"/>
            <a:ext cx="4656667" cy="4667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4"/>
          <p:cNvSpPr>
            <a:spLocks noChangeArrowheads="1"/>
          </p:cNvSpPr>
          <p:nvPr userDrawn="1"/>
        </p:nvSpPr>
        <p:spPr bwMode="gray">
          <a:xfrm>
            <a:off x="0" y="1"/>
            <a:ext cx="12192000" cy="1484313"/>
          </a:xfrm>
          <a:prstGeom prst="rect">
            <a:avLst/>
          </a:prstGeom>
          <a:gradFill rotWithShape="1">
            <a:gsLst>
              <a:gs pos="0">
                <a:srgbClr val="3366FF">
                  <a:alpha val="60001"/>
                </a:srgbClr>
              </a:gs>
              <a:gs pos="100000">
                <a:srgbClr val="FFFFFF">
                  <a:alpha val="70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sz="1800"/>
          </a:p>
        </p:txBody>
      </p:sp>
      <p:pic>
        <p:nvPicPr>
          <p:cNvPr id="11" name="Picture 29" descr="artplus_nature_naturalcity42_f"/>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8879417" y="6334126"/>
            <a:ext cx="1826683" cy="52387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image" Target="../media/image9.png"/><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slideLayout" Target="../slideLayouts/slideLayout19.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9.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slideLayout" Target="../slideLayouts/slideLayout19.xml"/><Relationship Id="rId5" Type="http://schemas.openxmlformats.org/officeDocument/2006/relationships/tags" Target="../tags/tag30.xml"/><Relationship Id="rId10" Type="http://schemas.openxmlformats.org/officeDocument/2006/relationships/tags" Target="../tags/tag35.xml"/><Relationship Id="rId4" Type="http://schemas.openxmlformats.org/officeDocument/2006/relationships/tags" Target="../tags/tag29.xml"/><Relationship Id="rId9" Type="http://schemas.openxmlformats.org/officeDocument/2006/relationships/tags" Target="../tags/tag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18" Type="http://schemas.openxmlformats.org/officeDocument/2006/relationships/tags" Target="../tags/tag53.xml"/><Relationship Id="rId26" Type="http://schemas.openxmlformats.org/officeDocument/2006/relationships/tags" Target="../tags/tag61.xml"/><Relationship Id="rId3" Type="http://schemas.openxmlformats.org/officeDocument/2006/relationships/tags" Target="../tags/tag38.xml"/><Relationship Id="rId21" Type="http://schemas.openxmlformats.org/officeDocument/2006/relationships/tags" Target="../tags/tag56.xml"/><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tags" Target="../tags/tag52.xml"/><Relationship Id="rId25" Type="http://schemas.openxmlformats.org/officeDocument/2006/relationships/tags" Target="../tags/tag60.xml"/><Relationship Id="rId2" Type="http://schemas.openxmlformats.org/officeDocument/2006/relationships/tags" Target="../tags/tag37.xml"/><Relationship Id="rId16" Type="http://schemas.openxmlformats.org/officeDocument/2006/relationships/tags" Target="../tags/tag51.xml"/><Relationship Id="rId20" Type="http://schemas.openxmlformats.org/officeDocument/2006/relationships/tags" Target="../tags/tag55.xml"/><Relationship Id="rId29" Type="http://schemas.openxmlformats.org/officeDocument/2006/relationships/tags" Target="../tags/tag64.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24" Type="http://schemas.openxmlformats.org/officeDocument/2006/relationships/tags" Target="../tags/tag59.xml"/><Relationship Id="rId5" Type="http://schemas.openxmlformats.org/officeDocument/2006/relationships/tags" Target="../tags/tag40.xml"/><Relationship Id="rId15" Type="http://schemas.openxmlformats.org/officeDocument/2006/relationships/tags" Target="../tags/tag50.xml"/><Relationship Id="rId23" Type="http://schemas.openxmlformats.org/officeDocument/2006/relationships/tags" Target="../tags/tag58.xml"/><Relationship Id="rId28" Type="http://schemas.openxmlformats.org/officeDocument/2006/relationships/tags" Target="../tags/tag63.xml"/><Relationship Id="rId10" Type="http://schemas.openxmlformats.org/officeDocument/2006/relationships/tags" Target="../tags/tag45.xml"/><Relationship Id="rId19" Type="http://schemas.openxmlformats.org/officeDocument/2006/relationships/tags" Target="../tags/tag54.xml"/><Relationship Id="rId31" Type="http://schemas.openxmlformats.org/officeDocument/2006/relationships/image" Target="../media/image9.png"/><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 Id="rId22" Type="http://schemas.openxmlformats.org/officeDocument/2006/relationships/tags" Target="../tags/tag57.xml"/><Relationship Id="rId27" Type="http://schemas.openxmlformats.org/officeDocument/2006/relationships/tags" Target="../tags/tag62.xml"/><Relationship Id="rId30"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tags" Target="../tags/tag77.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tags" Target="../tags/tag76.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5" Type="http://schemas.openxmlformats.org/officeDocument/2006/relationships/tags" Target="../tags/tag69.xml"/><Relationship Id="rId15" Type="http://schemas.openxmlformats.org/officeDocument/2006/relationships/image" Target="../media/image9.png"/><Relationship Id="rId10" Type="http://schemas.openxmlformats.org/officeDocument/2006/relationships/tags" Target="../tags/tag74.xml"/><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7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tags" Target="../tags/tag91.xml"/><Relationship Id="rId18" Type="http://schemas.openxmlformats.org/officeDocument/2006/relationships/tags" Target="../tags/tag96.xml"/><Relationship Id="rId3" Type="http://schemas.openxmlformats.org/officeDocument/2006/relationships/tags" Target="../tags/tag81.xml"/><Relationship Id="rId21" Type="http://schemas.openxmlformats.org/officeDocument/2006/relationships/slideLayout" Target="../slideLayouts/slideLayout19.xml"/><Relationship Id="rId7" Type="http://schemas.openxmlformats.org/officeDocument/2006/relationships/tags" Target="../tags/tag85.xml"/><Relationship Id="rId12" Type="http://schemas.openxmlformats.org/officeDocument/2006/relationships/tags" Target="../tags/tag90.xml"/><Relationship Id="rId17" Type="http://schemas.openxmlformats.org/officeDocument/2006/relationships/tags" Target="../tags/tag95.xml"/><Relationship Id="rId2" Type="http://schemas.openxmlformats.org/officeDocument/2006/relationships/tags" Target="../tags/tag80.xml"/><Relationship Id="rId16" Type="http://schemas.openxmlformats.org/officeDocument/2006/relationships/tags" Target="../tags/tag94.xml"/><Relationship Id="rId20" Type="http://schemas.openxmlformats.org/officeDocument/2006/relationships/tags" Target="../tags/tag98.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5" Type="http://schemas.openxmlformats.org/officeDocument/2006/relationships/tags" Target="../tags/tag83.xml"/><Relationship Id="rId15" Type="http://schemas.openxmlformats.org/officeDocument/2006/relationships/tags" Target="../tags/tag93.xml"/><Relationship Id="rId10" Type="http://schemas.openxmlformats.org/officeDocument/2006/relationships/tags" Target="../tags/tag88.xml"/><Relationship Id="rId19" Type="http://schemas.openxmlformats.org/officeDocument/2006/relationships/tags" Target="../tags/tag97.xml"/><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tags" Target="../tags/tag92.xml"/><Relationship Id="rId22" Type="http://schemas.openxmlformats.org/officeDocument/2006/relationships/image" Target="../media/image9.png"/></Relationships>
</file>

<file path=ppt/slides/_rels/slide5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4.xml"/><Relationship Id="rId4" Type="http://schemas.openxmlformats.org/officeDocument/2006/relationships/image" Target="../media/image26.jpeg"/></Relationships>
</file>

<file path=ppt/slides/_rels/slide5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tags" Target="../tags/tag111.xml"/><Relationship Id="rId18" Type="http://schemas.openxmlformats.org/officeDocument/2006/relationships/slideLayout" Target="../slideLayouts/slideLayout19.xml"/><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tags" Target="../tags/tag110.xml"/><Relationship Id="rId17" Type="http://schemas.openxmlformats.org/officeDocument/2006/relationships/tags" Target="../tags/tag115.xml"/><Relationship Id="rId2" Type="http://schemas.openxmlformats.org/officeDocument/2006/relationships/tags" Target="../tags/tag100.xml"/><Relationship Id="rId16" Type="http://schemas.openxmlformats.org/officeDocument/2006/relationships/tags" Target="../tags/tag114.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tags" Target="../tags/tag109.xml"/><Relationship Id="rId5" Type="http://schemas.openxmlformats.org/officeDocument/2006/relationships/tags" Target="../tags/tag103.xml"/><Relationship Id="rId15" Type="http://schemas.openxmlformats.org/officeDocument/2006/relationships/tags" Target="../tags/tag113.xml"/><Relationship Id="rId10" Type="http://schemas.openxmlformats.org/officeDocument/2006/relationships/tags" Target="../tags/tag108.xml"/><Relationship Id="rId19" Type="http://schemas.openxmlformats.org/officeDocument/2006/relationships/image" Target="../media/image9.png"/><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tags" Target="../tags/tag1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8" Type="http://schemas.openxmlformats.org/officeDocument/2006/relationships/tags" Target="../tags/tag123.xml"/><Relationship Id="rId13" Type="http://schemas.openxmlformats.org/officeDocument/2006/relationships/tags" Target="../tags/tag128.xml"/><Relationship Id="rId18" Type="http://schemas.openxmlformats.org/officeDocument/2006/relationships/image" Target="../media/image9.png"/><Relationship Id="rId3" Type="http://schemas.openxmlformats.org/officeDocument/2006/relationships/tags" Target="../tags/tag118.xml"/><Relationship Id="rId7" Type="http://schemas.openxmlformats.org/officeDocument/2006/relationships/tags" Target="../tags/tag122.xml"/><Relationship Id="rId12" Type="http://schemas.openxmlformats.org/officeDocument/2006/relationships/tags" Target="../tags/tag127.xml"/><Relationship Id="rId17" Type="http://schemas.openxmlformats.org/officeDocument/2006/relationships/slideLayout" Target="../slideLayouts/slideLayout19.xml"/><Relationship Id="rId2" Type="http://schemas.openxmlformats.org/officeDocument/2006/relationships/tags" Target="../tags/tag117.xml"/><Relationship Id="rId16" Type="http://schemas.openxmlformats.org/officeDocument/2006/relationships/tags" Target="../tags/tag131.xml"/><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tags" Target="../tags/tag126.xml"/><Relationship Id="rId5" Type="http://schemas.openxmlformats.org/officeDocument/2006/relationships/tags" Target="../tags/tag120.xml"/><Relationship Id="rId15" Type="http://schemas.openxmlformats.org/officeDocument/2006/relationships/tags" Target="../tags/tag130.xml"/><Relationship Id="rId10" Type="http://schemas.openxmlformats.org/officeDocument/2006/relationships/tags" Target="../tags/tag125.xml"/><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tags" Target="../tags/tag12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8" Type="http://schemas.openxmlformats.org/officeDocument/2006/relationships/tags" Target="../tags/tag139.xml"/><Relationship Id="rId13" Type="http://schemas.openxmlformats.org/officeDocument/2006/relationships/tags" Target="../tags/tag144.xml"/><Relationship Id="rId18" Type="http://schemas.openxmlformats.org/officeDocument/2006/relationships/slideLayout" Target="../slideLayouts/slideLayout19.xml"/><Relationship Id="rId3" Type="http://schemas.openxmlformats.org/officeDocument/2006/relationships/tags" Target="../tags/tag134.xml"/><Relationship Id="rId7" Type="http://schemas.openxmlformats.org/officeDocument/2006/relationships/tags" Target="../tags/tag138.xml"/><Relationship Id="rId12" Type="http://schemas.openxmlformats.org/officeDocument/2006/relationships/tags" Target="../tags/tag143.xml"/><Relationship Id="rId17" Type="http://schemas.openxmlformats.org/officeDocument/2006/relationships/tags" Target="../tags/tag148.xml"/><Relationship Id="rId2" Type="http://schemas.openxmlformats.org/officeDocument/2006/relationships/tags" Target="../tags/tag133.xml"/><Relationship Id="rId16" Type="http://schemas.openxmlformats.org/officeDocument/2006/relationships/tags" Target="../tags/tag147.xml"/><Relationship Id="rId1" Type="http://schemas.openxmlformats.org/officeDocument/2006/relationships/tags" Target="../tags/tag132.xml"/><Relationship Id="rId6" Type="http://schemas.openxmlformats.org/officeDocument/2006/relationships/tags" Target="../tags/tag137.xml"/><Relationship Id="rId11" Type="http://schemas.openxmlformats.org/officeDocument/2006/relationships/tags" Target="../tags/tag142.xml"/><Relationship Id="rId5" Type="http://schemas.openxmlformats.org/officeDocument/2006/relationships/tags" Target="../tags/tag136.xml"/><Relationship Id="rId15" Type="http://schemas.openxmlformats.org/officeDocument/2006/relationships/tags" Target="../tags/tag146.xml"/><Relationship Id="rId10" Type="http://schemas.openxmlformats.org/officeDocument/2006/relationships/tags" Target="../tags/tag141.xml"/><Relationship Id="rId19" Type="http://schemas.openxmlformats.org/officeDocument/2006/relationships/image" Target="../media/image9.png"/><Relationship Id="rId4" Type="http://schemas.openxmlformats.org/officeDocument/2006/relationships/tags" Target="../tags/tag135.xml"/><Relationship Id="rId9" Type="http://schemas.openxmlformats.org/officeDocument/2006/relationships/tags" Target="../tags/tag140.xml"/><Relationship Id="rId14" Type="http://schemas.openxmlformats.org/officeDocument/2006/relationships/tags" Target="../tags/tag145.xml"/></Relationships>
</file>

<file path=ppt/slides/_rels/slide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8" Type="http://schemas.openxmlformats.org/officeDocument/2006/relationships/tags" Target="../tags/tag156.xml"/><Relationship Id="rId13" Type="http://schemas.openxmlformats.org/officeDocument/2006/relationships/tags" Target="../tags/tag161.xml"/><Relationship Id="rId18" Type="http://schemas.openxmlformats.org/officeDocument/2006/relationships/slideLayout" Target="../slideLayouts/slideLayout19.xml"/><Relationship Id="rId3" Type="http://schemas.openxmlformats.org/officeDocument/2006/relationships/tags" Target="../tags/tag151.xml"/><Relationship Id="rId7" Type="http://schemas.openxmlformats.org/officeDocument/2006/relationships/tags" Target="../tags/tag155.xml"/><Relationship Id="rId12" Type="http://schemas.openxmlformats.org/officeDocument/2006/relationships/tags" Target="../tags/tag160.xml"/><Relationship Id="rId17" Type="http://schemas.openxmlformats.org/officeDocument/2006/relationships/tags" Target="../tags/tag165.xml"/><Relationship Id="rId2" Type="http://schemas.openxmlformats.org/officeDocument/2006/relationships/tags" Target="../tags/tag150.xml"/><Relationship Id="rId16" Type="http://schemas.openxmlformats.org/officeDocument/2006/relationships/tags" Target="../tags/tag164.xml"/><Relationship Id="rId1" Type="http://schemas.openxmlformats.org/officeDocument/2006/relationships/tags" Target="../tags/tag149.xml"/><Relationship Id="rId6" Type="http://schemas.openxmlformats.org/officeDocument/2006/relationships/tags" Target="../tags/tag154.xml"/><Relationship Id="rId11" Type="http://schemas.openxmlformats.org/officeDocument/2006/relationships/tags" Target="../tags/tag159.xml"/><Relationship Id="rId5" Type="http://schemas.openxmlformats.org/officeDocument/2006/relationships/tags" Target="../tags/tag153.xml"/><Relationship Id="rId15" Type="http://schemas.openxmlformats.org/officeDocument/2006/relationships/tags" Target="../tags/tag163.xml"/><Relationship Id="rId10" Type="http://schemas.openxmlformats.org/officeDocument/2006/relationships/tags" Target="../tags/tag158.xml"/><Relationship Id="rId19" Type="http://schemas.openxmlformats.org/officeDocument/2006/relationships/image" Target="../media/image9.png"/><Relationship Id="rId4" Type="http://schemas.openxmlformats.org/officeDocument/2006/relationships/tags" Target="../tags/tag152.xml"/><Relationship Id="rId9" Type="http://schemas.openxmlformats.org/officeDocument/2006/relationships/tags" Target="../tags/tag157.xml"/><Relationship Id="rId14" Type="http://schemas.openxmlformats.org/officeDocument/2006/relationships/tags" Target="../tags/tag16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4" Type="http://schemas.openxmlformats.org/officeDocument/2006/relationships/image" Target="../media/image38.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notesSlide" Target="../notesSlides/notesSlide7.xml"/><Relationship Id="rId7" Type="http://schemas.openxmlformats.org/officeDocument/2006/relationships/oleObject" Target="../embeddings/oleObject4.bin"/><Relationship Id="rId12" Type="http://schemas.openxmlformats.org/officeDocument/2006/relationships/image" Target="../media/image42.wmf"/><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oleObject" Target="../embeddings/oleObject6.bin"/><Relationship Id="rId5" Type="http://schemas.openxmlformats.org/officeDocument/2006/relationships/image" Target="../media/image39.wmf"/><Relationship Id="rId10" Type="http://schemas.openxmlformats.org/officeDocument/2006/relationships/image" Target="../media/image41.wmf"/><Relationship Id="rId4" Type="http://schemas.openxmlformats.org/officeDocument/2006/relationships/oleObject" Target="../embeddings/oleObject2.bin"/><Relationship Id="rId9" Type="http://schemas.openxmlformats.org/officeDocument/2006/relationships/oleObject" Target="../embeddings/oleObject5.bin"/></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8" Type="http://schemas.openxmlformats.org/officeDocument/2006/relationships/tags" Target="../tags/tag173.xml"/><Relationship Id="rId13" Type="http://schemas.openxmlformats.org/officeDocument/2006/relationships/tags" Target="../tags/tag178.xml"/><Relationship Id="rId18" Type="http://schemas.openxmlformats.org/officeDocument/2006/relationships/tags" Target="../tags/tag183.xml"/><Relationship Id="rId3" Type="http://schemas.openxmlformats.org/officeDocument/2006/relationships/tags" Target="../tags/tag168.xml"/><Relationship Id="rId21" Type="http://schemas.openxmlformats.org/officeDocument/2006/relationships/slideLayout" Target="../slideLayouts/slideLayout19.xml"/><Relationship Id="rId7" Type="http://schemas.openxmlformats.org/officeDocument/2006/relationships/tags" Target="../tags/tag172.xml"/><Relationship Id="rId12" Type="http://schemas.openxmlformats.org/officeDocument/2006/relationships/tags" Target="../tags/tag177.xml"/><Relationship Id="rId17" Type="http://schemas.openxmlformats.org/officeDocument/2006/relationships/tags" Target="../tags/tag182.xml"/><Relationship Id="rId2" Type="http://schemas.openxmlformats.org/officeDocument/2006/relationships/tags" Target="../tags/tag167.xml"/><Relationship Id="rId16" Type="http://schemas.openxmlformats.org/officeDocument/2006/relationships/tags" Target="../tags/tag181.xml"/><Relationship Id="rId20" Type="http://schemas.openxmlformats.org/officeDocument/2006/relationships/tags" Target="../tags/tag185.xml"/><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tags" Target="../tags/tag176.xml"/><Relationship Id="rId5" Type="http://schemas.openxmlformats.org/officeDocument/2006/relationships/tags" Target="../tags/tag170.xml"/><Relationship Id="rId15" Type="http://schemas.openxmlformats.org/officeDocument/2006/relationships/tags" Target="../tags/tag180.xml"/><Relationship Id="rId10" Type="http://schemas.openxmlformats.org/officeDocument/2006/relationships/tags" Target="../tags/tag175.xml"/><Relationship Id="rId19" Type="http://schemas.openxmlformats.org/officeDocument/2006/relationships/tags" Target="../tags/tag184.xml"/><Relationship Id="rId4" Type="http://schemas.openxmlformats.org/officeDocument/2006/relationships/tags" Target="../tags/tag169.xml"/><Relationship Id="rId9" Type="http://schemas.openxmlformats.org/officeDocument/2006/relationships/tags" Target="../tags/tag174.xml"/><Relationship Id="rId14" Type="http://schemas.openxmlformats.org/officeDocument/2006/relationships/tags" Target="../tags/tag179.xml"/><Relationship Id="rId22" Type="http://schemas.openxmlformats.org/officeDocument/2006/relationships/image" Target="../media/image9.png"/></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8" Type="http://schemas.openxmlformats.org/officeDocument/2006/relationships/tags" Target="../tags/tag193.xml"/><Relationship Id="rId13" Type="http://schemas.openxmlformats.org/officeDocument/2006/relationships/tags" Target="../tags/tag198.xml"/><Relationship Id="rId18" Type="http://schemas.openxmlformats.org/officeDocument/2006/relationships/slideLayout" Target="../slideLayouts/slideLayout19.xml"/><Relationship Id="rId3" Type="http://schemas.openxmlformats.org/officeDocument/2006/relationships/tags" Target="../tags/tag188.xml"/><Relationship Id="rId7" Type="http://schemas.openxmlformats.org/officeDocument/2006/relationships/tags" Target="../tags/tag192.xml"/><Relationship Id="rId12" Type="http://schemas.openxmlformats.org/officeDocument/2006/relationships/tags" Target="../tags/tag197.xml"/><Relationship Id="rId17" Type="http://schemas.openxmlformats.org/officeDocument/2006/relationships/tags" Target="../tags/tag202.xml"/><Relationship Id="rId2" Type="http://schemas.openxmlformats.org/officeDocument/2006/relationships/tags" Target="../tags/tag187.xml"/><Relationship Id="rId16" Type="http://schemas.openxmlformats.org/officeDocument/2006/relationships/tags" Target="../tags/tag201.xml"/><Relationship Id="rId1" Type="http://schemas.openxmlformats.org/officeDocument/2006/relationships/tags" Target="../tags/tag186.xml"/><Relationship Id="rId6" Type="http://schemas.openxmlformats.org/officeDocument/2006/relationships/tags" Target="../tags/tag191.xml"/><Relationship Id="rId11" Type="http://schemas.openxmlformats.org/officeDocument/2006/relationships/tags" Target="../tags/tag196.xml"/><Relationship Id="rId5" Type="http://schemas.openxmlformats.org/officeDocument/2006/relationships/tags" Target="../tags/tag190.xml"/><Relationship Id="rId15" Type="http://schemas.openxmlformats.org/officeDocument/2006/relationships/tags" Target="../tags/tag200.xml"/><Relationship Id="rId10" Type="http://schemas.openxmlformats.org/officeDocument/2006/relationships/tags" Target="../tags/tag195.xml"/><Relationship Id="rId19" Type="http://schemas.openxmlformats.org/officeDocument/2006/relationships/image" Target="../media/image9.png"/><Relationship Id="rId4" Type="http://schemas.openxmlformats.org/officeDocument/2006/relationships/tags" Target="../tags/tag189.xml"/><Relationship Id="rId9" Type="http://schemas.openxmlformats.org/officeDocument/2006/relationships/tags" Target="../tags/tag194.xml"/><Relationship Id="rId14" Type="http://schemas.openxmlformats.org/officeDocument/2006/relationships/tags" Target="../tags/tag199.xml"/></Relationships>
</file>

<file path=ppt/slides/_rels/slide8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8" Type="http://schemas.openxmlformats.org/officeDocument/2006/relationships/tags" Target="../tags/tag210.xml"/><Relationship Id="rId13" Type="http://schemas.openxmlformats.org/officeDocument/2006/relationships/tags" Target="../tags/tag215.xml"/><Relationship Id="rId18" Type="http://schemas.openxmlformats.org/officeDocument/2006/relationships/slideLayout" Target="../slideLayouts/slideLayout19.xml"/><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tags" Target="../tags/tag214.xml"/><Relationship Id="rId17" Type="http://schemas.openxmlformats.org/officeDocument/2006/relationships/tags" Target="../tags/tag219.xml"/><Relationship Id="rId2" Type="http://schemas.openxmlformats.org/officeDocument/2006/relationships/tags" Target="../tags/tag204.xml"/><Relationship Id="rId16" Type="http://schemas.openxmlformats.org/officeDocument/2006/relationships/tags" Target="../tags/tag218.xml"/><Relationship Id="rId1" Type="http://schemas.openxmlformats.org/officeDocument/2006/relationships/tags" Target="../tags/tag203.xml"/><Relationship Id="rId6" Type="http://schemas.openxmlformats.org/officeDocument/2006/relationships/tags" Target="../tags/tag208.xml"/><Relationship Id="rId11" Type="http://schemas.openxmlformats.org/officeDocument/2006/relationships/tags" Target="../tags/tag213.xml"/><Relationship Id="rId5" Type="http://schemas.openxmlformats.org/officeDocument/2006/relationships/tags" Target="../tags/tag207.xml"/><Relationship Id="rId15" Type="http://schemas.openxmlformats.org/officeDocument/2006/relationships/tags" Target="../tags/tag217.xml"/><Relationship Id="rId10" Type="http://schemas.openxmlformats.org/officeDocument/2006/relationships/tags" Target="../tags/tag212.xml"/><Relationship Id="rId19" Type="http://schemas.openxmlformats.org/officeDocument/2006/relationships/image" Target="../media/image9.png"/><Relationship Id="rId4" Type="http://schemas.openxmlformats.org/officeDocument/2006/relationships/tags" Target="../tags/tag206.xml"/><Relationship Id="rId9" Type="http://schemas.openxmlformats.org/officeDocument/2006/relationships/tags" Target="../tags/tag211.xml"/><Relationship Id="rId14" Type="http://schemas.openxmlformats.org/officeDocument/2006/relationships/tags" Target="../tags/tag2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20.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21.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22.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2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2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882802"/>
            <a:ext cx="12192000" cy="1405305"/>
          </a:xfrm>
        </p:spPr>
        <p:txBody>
          <a:bodyPr>
            <a:normAutofit fontScale="90000"/>
          </a:bodyPr>
          <a:lstStyle/>
          <a:p>
            <a:pPr algn="ctr">
              <a:lnSpc>
                <a:spcPct val="150000"/>
              </a:lnSpc>
            </a:pPr>
            <a:r>
              <a:rPr lang="zh-CN" altLang="en-US" sz="4400" b="1" i="0" dirty="0">
                <a:solidFill>
                  <a:schemeClr val="tx1"/>
                </a:solidFill>
                <a:ea typeface="宋体" panose="02010600030101010101" pitchFamily="2" charset="-122"/>
              </a:rPr>
              <a:t>汇编语言与逆向技术</a:t>
            </a:r>
            <a:br>
              <a:rPr lang="en-US" i="0" dirty="0">
                <a:solidFill>
                  <a:schemeClr val="tx1"/>
                </a:solidFill>
                <a:ea typeface="宋体" panose="02010600030101010101" pitchFamily="2" charset="-122"/>
              </a:rPr>
            </a:br>
            <a:r>
              <a:rPr lang="zh-CN" altLang="en-US" sz="3600" b="1" dirty="0">
                <a:solidFill>
                  <a:srgbClr val="7030A0"/>
                </a:solidFill>
              </a:rPr>
              <a:t>第</a:t>
            </a:r>
            <a:r>
              <a:rPr lang="en-US" altLang="zh-CN" sz="3600" b="1" dirty="0">
                <a:solidFill>
                  <a:srgbClr val="7030A0"/>
                </a:solidFill>
              </a:rPr>
              <a:t>1</a:t>
            </a:r>
            <a:r>
              <a:rPr lang="zh-CN" altLang="en-US" sz="3600" b="1" dirty="0">
                <a:solidFill>
                  <a:srgbClr val="7030A0"/>
                </a:solidFill>
              </a:rPr>
              <a:t>章 基本概念</a:t>
            </a:r>
            <a:endParaRPr lang="en-US" sz="2800" b="1" dirty="0">
              <a:solidFill>
                <a:srgbClr val="7030A0"/>
              </a:solidFill>
              <a:ea typeface="宋体" panose="02010600030101010101" pitchFamily="2" charset="-122"/>
            </a:endParaRPr>
          </a:p>
        </p:txBody>
      </p:sp>
      <p:sp>
        <p:nvSpPr>
          <p:cNvPr id="5" name="Title 1"/>
          <p:cNvSpPr txBox="1">
            <a:spLocks/>
          </p:cNvSpPr>
          <p:nvPr/>
        </p:nvSpPr>
        <p:spPr bwMode="auto">
          <a:xfrm>
            <a:off x="0" y="3626471"/>
            <a:ext cx="12192000" cy="1301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300" b="1" i="1" kern="1200">
                <a:solidFill>
                  <a:schemeClr val="bg1"/>
                </a:solidFill>
                <a:latin typeface="+mj-lt"/>
                <a:ea typeface="+mj-ea"/>
                <a:cs typeface="+mj-cs"/>
              </a:defRPr>
            </a:lvl1pPr>
            <a:lvl2pPr algn="ctr" rtl="0" fontAlgn="base">
              <a:spcBef>
                <a:spcPct val="0"/>
              </a:spcBef>
              <a:spcAft>
                <a:spcPct val="0"/>
              </a:spcAft>
              <a:defRPr sz="4200" b="1" i="1">
                <a:solidFill>
                  <a:schemeClr val="tx1"/>
                </a:solidFill>
                <a:latin typeface="Arial" charset="0"/>
              </a:defRPr>
            </a:lvl2pPr>
            <a:lvl3pPr algn="ctr" rtl="0" fontAlgn="base">
              <a:spcBef>
                <a:spcPct val="0"/>
              </a:spcBef>
              <a:spcAft>
                <a:spcPct val="0"/>
              </a:spcAft>
              <a:defRPr sz="4200" b="1" i="1">
                <a:solidFill>
                  <a:schemeClr val="tx1"/>
                </a:solidFill>
                <a:latin typeface="Arial" charset="0"/>
              </a:defRPr>
            </a:lvl3pPr>
            <a:lvl4pPr algn="ctr" rtl="0" fontAlgn="base">
              <a:spcBef>
                <a:spcPct val="0"/>
              </a:spcBef>
              <a:spcAft>
                <a:spcPct val="0"/>
              </a:spcAft>
              <a:defRPr sz="4200" b="1" i="1">
                <a:solidFill>
                  <a:schemeClr val="tx1"/>
                </a:solidFill>
                <a:latin typeface="Arial" charset="0"/>
              </a:defRPr>
            </a:lvl4pPr>
            <a:lvl5pPr algn="ctr" rtl="0" fontAlgn="base">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a:lstStyle>
          <a:p>
            <a:pPr algn="ctr" defTabSz="914400"/>
            <a:r>
              <a:rPr lang="zh-CN" altLang="en-US" sz="3600" b="0" i="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王志、李旭昇、过辰锴、邓琮弋</a:t>
            </a:r>
            <a:r>
              <a:rPr lang="en-US" altLang="zh-CN" sz="3600" b="0" i="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algn="ctr" defTabSz="914400"/>
            <a:r>
              <a:rPr lang="en-US" altLang="zh-CN" sz="2400" b="0" i="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zwang@nankai.edu.cn</a:t>
            </a:r>
          </a:p>
        </p:txBody>
      </p:sp>
      <p:sp>
        <p:nvSpPr>
          <p:cNvPr id="4" name="Title 1"/>
          <p:cNvSpPr txBox="1">
            <a:spLocks/>
          </p:cNvSpPr>
          <p:nvPr/>
        </p:nvSpPr>
        <p:spPr bwMode="auto">
          <a:xfrm>
            <a:off x="0" y="5179843"/>
            <a:ext cx="12192000" cy="1678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300" b="1" i="1" kern="1200">
                <a:solidFill>
                  <a:schemeClr val="bg1"/>
                </a:solidFill>
                <a:latin typeface="+mj-lt"/>
                <a:ea typeface="+mj-ea"/>
                <a:cs typeface="+mj-cs"/>
              </a:defRPr>
            </a:lvl1pPr>
            <a:lvl2pPr algn="ctr" rtl="0" fontAlgn="base">
              <a:spcBef>
                <a:spcPct val="0"/>
              </a:spcBef>
              <a:spcAft>
                <a:spcPct val="0"/>
              </a:spcAft>
              <a:defRPr sz="4200" b="1" i="1">
                <a:solidFill>
                  <a:schemeClr val="tx1"/>
                </a:solidFill>
                <a:latin typeface="Arial" charset="0"/>
              </a:defRPr>
            </a:lvl2pPr>
            <a:lvl3pPr algn="ctr" rtl="0" fontAlgn="base">
              <a:spcBef>
                <a:spcPct val="0"/>
              </a:spcBef>
              <a:spcAft>
                <a:spcPct val="0"/>
              </a:spcAft>
              <a:defRPr sz="4200" b="1" i="1">
                <a:solidFill>
                  <a:schemeClr val="tx1"/>
                </a:solidFill>
                <a:latin typeface="Arial" charset="0"/>
              </a:defRPr>
            </a:lvl3pPr>
            <a:lvl4pPr algn="ctr" rtl="0" fontAlgn="base">
              <a:spcBef>
                <a:spcPct val="0"/>
              </a:spcBef>
              <a:spcAft>
                <a:spcPct val="0"/>
              </a:spcAft>
              <a:defRPr sz="4200" b="1" i="1">
                <a:solidFill>
                  <a:schemeClr val="tx1"/>
                </a:solidFill>
                <a:latin typeface="Arial" charset="0"/>
              </a:defRPr>
            </a:lvl4pPr>
            <a:lvl5pPr algn="ctr" rtl="0" fontAlgn="base">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a:lstStyle>
          <a:p>
            <a:pPr algn="ctr" defTabSz="914400">
              <a:lnSpc>
                <a:spcPct val="150000"/>
              </a:lnSpc>
            </a:pPr>
            <a:r>
              <a:rPr lang="zh-CN" altLang="en-US" sz="2400" i="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南开大学 网络空间安全学院</a:t>
            </a:r>
            <a:endParaRPr lang="en-US" altLang="zh-CN" sz="2400" i="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endParaRPr>
          </a:p>
          <a:p>
            <a:pPr algn="ctr" defTabSz="914400">
              <a:lnSpc>
                <a:spcPct val="150000"/>
              </a:lnSpc>
            </a:pPr>
            <a:r>
              <a:rPr lang="en-US" altLang="zh-CN" sz="2400" i="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2025-2026</a:t>
            </a:r>
            <a:r>
              <a:rPr lang="zh-CN" altLang="en-US" sz="2400" i="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学年</a:t>
            </a:r>
            <a:endParaRPr lang="en-US" altLang="zh-CN" sz="2400" i="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009204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934" y="18255"/>
            <a:ext cx="12192000" cy="1325563"/>
          </a:xfrm>
        </p:spPr>
        <p:txBody>
          <a:bodyPr/>
          <a:lstStyle/>
          <a:p>
            <a:r>
              <a:rPr lang="zh-CN" altLang="en-US" dirty="0"/>
              <a:t>课程微信群</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44727" y="2337582"/>
            <a:ext cx="6400800" cy="1143000"/>
          </a:xfrm>
        </p:spPr>
        <p:txBody>
          <a:bodyPr/>
          <a:lstStyle/>
          <a:p>
            <a:pPr algn="ctr"/>
            <a:r>
              <a:rPr lang="zh-CN" altLang="en-US" dirty="0">
                <a:sym typeface="+mn-ea"/>
              </a:rPr>
              <a:t>第</a:t>
            </a:r>
            <a:r>
              <a:rPr lang="en-US" altLang="zh-CN" dirty="0">
                <a:sym typeface="+mn-ea"/>
              </a:rPr>
              <a:t>1</a:t>
            </a:r>
            <a:r>
              <a:rPr lang="zh-CN" altLang="en-US" dirty="0">
                <a:sym typeface="+mn-ea"/>
              </a:rPr>
              <a:t>章 基本概念</a:t>
            </a:r>
            <a:endParaRPr lang="zh-CN" altLang="en-US" dirty="0">
              <a:solidFill>
                <a:schemeClr val="tx1"/>
              </a:solidFill>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a:t>
            </a:r>
            <a:r>
              <a:rPr lang="en-US" altLang="zh-CN" dirty="0"/>
              <a:t>1</a:t>
            </a:r>
          </a:p>
        </p:txBody>
      </p:sp>
      <p:sp>
        <p:nvSpPr>
          <p:cNvPr id="3" name="内容占位符 2"/>
          <p:cNvSpPr>
            <a:spLocks noGrp="1"/>
          </p:cNvSpPr>
          <p:nvPr>
            <p:ph idx="1"/>
          </p:nvPr>
        </p:nvSpPr>
        <p:spPr/>
        <p:txBody>
          <a:bodyPr/>
          <a:lstStyle/>
          <a:p>
            <a:r>
              <a:rPr lang="zh-CN" altLang="en-US" b="1"/>
              <a:t>通过本书能学到些什么？</a:t>
            </a:r>
          </a:p>
          <a:p>
            <a:r>
              <a:rPr lang="zh-CN" altLang="en-US"/>
              <a:t>答: 本课程将展示汇编语言的基础知识，包括语法、指令集、内存管理和程序结构。还将学习如何使用汇编器和链接器，以及如何调试和优化代码。此外，本课程将介绍一些实际应用案例，帮助理解如何在实际项目中使用汇编语言。</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a:t>
            </a:r>
            <a:r>
              <a:rPr lang="en-US" altLang="zh-CN" dirty="0"/>
              <a:t>2</a:t>
            </a:r>
          </a:p>
        </p:txBody>
      </p:sp>
      <p:sp>
        <p:nvSpPr>
          <p:cNvPr id="3" name="内容占位符 2"/>
          <p:cNvSpPr>
            <a:spLocks noGrp="1"/>
          </p:cNvSpPr>
          <p:nvPr>
            <p:ph idx="1"/>
          </p:nvPr>
        </p:nvSpPr>
        <p:spPr/>
        <p:txBody>
          <a:bodyPr>
            <a:normAutofit fontScale="60000"/>
          </a:bodyPr>
          <a:lstStyle/>
          <a:p>
            <a:r>
              <a:rPr lang="zh-CN" altLang="en-US" b="1"/>
              <a:t>学习汇编语言需要什么硬件和软件？</a:t>
            </a:r>
          </a:p>
          <a:p>
            <a:r>
              <a:rPr lang="zh-CN" altLang="en-US"/>
              <a:t>答: 要学习汇编语言，首先需要一台装备有Intel Core或AMD Ryzen系列处理器的计算机，这两种处理器都支持x86-64架构，适合现代计算需求。关于软件需求，MASM（Microsoft Macro Assembler）仍然是一款兼容各种Windows操作系统的主要汇编器，尽管它最初是为32位系统设计的，但在现代64位Windows系统上仍可运行。</a:t>
            </a:r>
          </a:p>
          <a:p>
            <a:r>
              <a:rPr lang="zh-CN" altLang="en-US"/>
              <a:t>此外，还需要以下软件工具：</a:t>
            </a:r>
          </a:p>
          <a:p>
            <a:r>
              <a:rPr lang="zh-CN" altLang="en-US"/>
              <a:t>编辑器：现代开发者需要一个功能强大的文本编辑器或代码编辑器来创建汇编语言源文件。推荐的编辑器包括Visual Studio Code或Sublime Text，这些编辑器提供了丰富的功能，包括语法高亮、代码自动完成等，极大地提高编程效率。</a:t>
            </a:r>
          </a:p>
          <a:p>
            <a:r>
              <a:rPr lang="zh-CN" altLang="en-US"/>
              <a:t>64位调试器：在现代汇编语言编程中，一个高效的调试器是不可或缺的工具。Visual Studio Community版或者更高级的版本提供了强大的调试功能，支持64位应用程序的调试，适合用于各种复杂的调试任务。</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a:t>
            </a:r>
            <a:r>
              <a:rPr lang="en-US" altLang="zh-CN" dirty="0"/>
              <a:t>3</a:t>
            </a:r>
          </a:p>
        </p:txBody>
      </p:sp>
      <p:sp>
        <p:nvSpPr>
          <p:cNvPr id="3" name="内容占位符 2"/>
          <p:cNvSpPr>
            <a:spLocks noGrp="1"/>
          </p:cNvSpPr>
          <p:nvPr>
            <p:ph idx="1"/>
          </p:nvPr>
        </p:nvSpPr>
        <p:spPr/>
        <p:txBody>
          <a:bodyPr/>
          <a:lstStyle/>
          <a:p>
            <a:r>
              <a:rPr lang="zh-CN" altLang="en-US" b="1"/>
              <a:t>什么是汇编器和链接器？</a:t>
            </a:r>
          </a:p>
          <a:p>
            <a:r>
              <a:rPr lang="zh-CN" altLang="en-US"/>
              <a:t>答: 汇编器是一种软件工具，用于将汇编语言代码转换为机器语言代码。这个过程称为汇编。链接器则是将一个或多个由汇编器或编译器生成的对象文件合并成单个可执行文件的工具。在许多情况下，链接器还处理符号解析、重定位和内存分配。</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a:t>
            </a:r>
            <a:r>
              <a:rPr lang="en-US" altLang="zh-CN" dirty="0"/>
              <a:t>4</a:t>
            </a:r>
          </a:p>
        </p:txBody>
      </p:sp>
      <p:sp>
        <p:nvSpPr>
          <p:cNvPr id="3" name="内容占位符 2"/>
          <p:cNvSpPr>
            <a:spLocks noGrp="1"/>
          </p:cNvSpPr>
          <p:nvPr>
            <p:ph idx="1"/>
          </p:nvPr>
        </p:nvSpPr>
        <p:spPr/>
        <p:txBody>
          <a:bodyPr>
            <a:normAutofit fontScale="80000"/>
          </a:bodyPr>
          <a:lstStyle/>
          <a:p>
            <a:r>
              <a:rPr lang="zh-CN" altLang="en-US" b="1"/>
              <a:t>汇编语言与高级编程语言有什么区别？</a:t>
            </a:r>
          </a:p>
          <a:p>
            <a:r>
              <a:rPr lang="zh-CN" altLang="en-US"/>
              <a:t>答: 汇编语言是低级编程语言，直接对应计算机的机器指令，而高级编程语言如Python或Java提供了更多的语义解释和功能封装。汇编语言使用助记符代表具体的机器指令，使其在语法上比0和1的二进制代码更易于理解。但与高级语言相比，汇编语言缺乏高级抽象，如自动内存管理、对象导向编程等。高级语言隐藏了硬件的复杂性，但这种抽象也意味着牺牲了一定的性能和对底层硬件的控制。学习汇编语言能让程序员更直接地控制硬件资源，实现高效、精确的编程，尤其在性能攸关或指定硬件的应用中尤为重要。</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a:t>
            </a:r>
            <a:r>
              <a:rPr lang="en-US" altLang="zh-CN" dirty="0"/>
              <a:t>5</a:t>
            </a:r>
          </a:p>
        </p:txBody>
      </p:sp>
      <p:sp>
        <p:nvSpPr>
          <p:cNvPr id="3" name="内容占位符 2"/>
          <p:cNvSpPr>
            <a:spLocks noGrp="1"/>
          </p:cNvSpPr>
          <p:nvPr>
            <p:ph idx="1"/>
          </p:nvPr>
        </p:nvSpPr>
        <p:spPr/>
        <p:txBody>
          <a:bodyPr>
            <a:noAutofit/>
          </a:bodyPr>
          <a:lstStyle/>
          <a:p>
            <a:r>
              <a:rPr lang="zh-CN" altLang="en-US" sz="1400" b="1"/>
              <a:t>C++和Java等高级编程语言与汇编语言有什么关系？</a:t>
            </a:r>
          </a:p>
          <a:p>
            <a:r>
              <a:rPr lang="zh-CN" altLang="en-US" sz="1400"/>
              <a:t>答：C++和Java等高级编程语言与汇编语言的关系可以通过编程语言的转换和执行过程来理解。高级语言编写的代码在计算机执行前需要被转换成更接近硬件的形式，即汇编语言或机器代码。让我们通过一个具体的例子来探讨这种转换过程。</a:t>
            </a:r>
          </a:p>
          <a:p>
            <a:r>
              <a:rPr lang="zh-CN" altLang="en-US" sz="1400"/>
              <a:t>假设我们有以下C++代码段，用于计算两个整数的和：</a:t>
            </a:r>
          </a:p>
          <a:p>
            <a:pPr marL="457200" lvl="2">
              <a:buNone/>
            </a:pPr>
            <a:r>
              <a:rPr lang="zh-CN" altLang="en-US" sz="1000"/>
              <a:t>int a = 5;</a:t>
            </a:r>
          </a:p>
          <a:p>
            <a:pPr marL="457200" lvl="2">
              <a:buNone/>
            </a:pPr>
            <a:r>
              <a:rPr lang="zh-CN" altLang="en-US" sz="1000"/>
              <a:t>int b = 10;</a:t>
            </a:r>
          </a:p>
          <a:p>
            <a:pPr marL="457200" lvl="2">
              <a:buNone/>
            </a:pPr>
            <a:r>
              <a:rPr lang="zh-CN" altLang="en-US" sz="1000"/>
              <a:t>int sum = a + b;</a:t>
            </a:r>
          </a:p>
          <a:p>
            <a:r>
              <a:rPr lang="zh-CN" altLang="en-US" sz="1400"/>
              <a:t>在计算机执行这段代码之前，它将被编译器转换成汇编语言。下面是这段代码的可能汇编语言表示：</a:t>
            </a:r>
          </a:p>
          <a:p>
            <a:pPr marL="457200" lvl="2">
              <a:buNone/>
            </a:pPr>
            <a:r>
              <a:rPr lang="zh-CN" altLang="en-US" sz="1000"/>
              <a:t>mov eax, 5     ; 将5赋值给EAX寄存器</a:t>
            </a:r>
          </a:p>
          <a:p>
            <a:pPr marL="457200" lvl="2">
              <a:buNone/>
            </a:pPr>
            <a:r>
              <a:rPr lang="zh-CN" altLang="en-US" sz="1000"/>
              <a:t>mov ebx, 10    ; 将10赋值给EBX寄存器</a:t>
            </a:r>
          </a:p>
          <a:p>
            <a:pPr marL="457200" lvl="2">
              <a:buNone/>
            </a:pPr>
            <a:r>
              <a:rPr lang="zh-CN" altLang="en-US" sz="1000"/>
              <a:t>add eax, ebx    ; 将EAX和EBX寄存器的值相加，结果存储在EAX中</a:t>
            </a:r>
          </a:p>
          <a:p>
            <a:pPr marL="457200" lvl="2">
              <a:buNone/>
            </a:pPr>
            <a:r>
              <a:rPr lang="zh-CN" altLang="en-US" sz="1000"/>
              <a:t>mov sum, eax   ; 将EAX寄存器的值赋给sum变量</a:t>
            </a:r>
          </a:p>
          <a:p>
            <a:r>
              <a:rPr lang="zh-CN" altLang="en-US" sz="1400"/>
              <a:t>这里的汇编语言代码说明了高级语言在底层的实际操作。寄存器是CPU用于临时存储计算数据的小型存储区域，这里的 eax 和 ebx 是两个常用的寄存器。通过这个例子，我们可以看出高级编程语言如C++在执行时是如何被转换成更底层的汇编语言的。这种转换允许程序员编写更抽象、易于理解和维护的代码，同时由编译器负责处理底层的硬件交互。</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a:t>
            </a:r>
            <a:r>
              <a:rPr lang="en-US" altLang="zh-CN" dirty="0"/>
              <a:t>6</a:t>
            </a:r>
          </a:p>
        </p:txBody>
      </p:sp>
      <p:sp>
        <p:nvSpPr>
          <p:cNvPr id="3" name="内容占位符 2"/>
          <p:cNvSpPr>
            <a:spLocks noGrp="1"/>
          </p:cNvSpPr>
          <p:nvPr>
            <p:ph idx="1"/>
          </p:nvPr>
        </p:nvSpPr>
        <p:spPr/>
        <p:txBody>
          <a:bodyPr>
            <a:normAutofit fontScale="60000"/>
          </a:bodyPr>
          <a:lstStyle/>
          <a:p>
            <a:r>
              <a:rPr lang="zh-CN" altLang="en-US" b="1"/>
              <a:t>汇编语言是可移植的吗？</a:t>
            </a:r>
          </a:p>
          <a:p>
            <a:r>
              <a:rPr lang="zh-CN" altLang="en-US"/>
              <a:t>答: 汇编语言的可移植性是一个复杂的问题。从根本上讲，汇编语言是依赖于特定硬件架构的。这意味着，为一个特定类型的处理器编写的汇编代码通常无法在不同类型的处理器上直接运行。例如，为Intel x86架构编写的汇编代码并不能直接在ARM架构的处理器上执行，因为这两种架构使用完全不同的指令集和寄存器。这种硬件依赖性限制了汇编语言代码的可移植性。</a:t>
            </a:r>
          </a:p>
          <a:p>
            <a:r>
              <a:rPr lang="zh-CN" altLang="en-US"/>
              <a:t>然而，有些方面的汇编语言代码是可以在不同平台上重用的，尤其是那些涉及算法逻辑而不是特定硬件操作的部分。在这些情况下，代码的核心逻辑可以保持不变，而针对不同硬件的特定指令和寄存器使用则需要相应地调整。此外，一些工具和方法可以帮助增强汇编语言代码的可移植性，例如使用宏和条件编译。这些技术可以在不同的硬件平台上提供相似的功能，尽管它们通常需要针对每个目标平台进行一定程度的定制。</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a:t>
            </a:r>
            <a:r>
              <a:rPr lang="en-US" altLang="zh-CN" dirty="0"/>
              <a:t>7</a:t>
            </a:r>
          </a:p>
        </p:txBody>
      </p:sp>
      <p:sp>
        <p:nvSpPr>
          <p:cNvPr id="3" name="内容占位符 2"/>
          <p:cNvSpPr>
            <a:spLocks noGrp="1"/>
          </p:cNvSpPr>
          <p:nvPr>
            <p:ph idx="1"/>
          </p:nvPr>
        </p:nvSpPr>
        <p:spPr/>
        <p:txBody>
          <a:bodyPr/>
          <a:lstStyle/>
          <a:p>
            <a:r>
              <a:rPr lang="zh-CN" altLang="en-US" b="1"/>
              <a:t>汇编语言在现代编程中的应用是什么？</a:t>
            </a:r>
          </a:p>
          <a:p>
            <a:r>
              <a:rPr lang="zh-CN" altLang="en-US"/>
              <a:t>答: 尽管高级语言在许多应用中更常见，但汇编语言在性能攸关任务、系统底层编程、硬件操作中仍然有其独特的应用。例如，操作系统的核心部分、高性能游戏和图形处理程序，以及嵌入式系统通常会用到汇编语言。</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a:t>
            </a:r>
            <a:r>
              <a:rPr lang="en-US" altLang="zh-CN" dirty="0"/>
              <a:t>8</a:t>
            </a:r>
          </a:p>
        </p:txBody>
      </p:sp>
      <p:sp>
        <p:nvSpPr>
          <p:cNvPr id="3" name="内容占位符 2"/>
          <p:cNvSpPr>
            <a:spLocks noGrp="1"/>
          </p:cNvSpPr>
          <p:nvPr>
            <p:ph idx="1"/>
          </p:nvPr>
        </p:nvSpPr>
        <p:spPr/>
        <p:txBody>
          <a:bodyPr/>
          <a:lstStyle/>
          <a:p>
            <a:r>
              <a:rPr lang="zh-CN" altLang="en-US" b="1"/>
              <a:t> 汇编语言如何与硬件交互？</a:t>
            </a:r>
          </a:p>
          <a:p>
            <a:r>
              <a:rPr lang="zh-CN" altLang="en-US"/>
              <a:t>答: 汇编语言通过使用特定于处理器的指令直接与硬件交互，这些指令可以控制处理器的寄存器、执行算术和逻辑运算、管理内存访问等。这种直接的指令控制使得汇编语言在精细化硬件控制场景中十分有效。</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大学四大</a:t>
            </a:r>
            <a:r>
              <a:rPr lang="zh-CN" altLang="en-US" dirty="0">
                <a:solidFill>
                  <a:srgbClr val="FF0000"/>
                </a:solidFill>
              </a:rPr>
              <a:t>“神”</a:t>
            </a:r>
            <a:r>
              <a:rPr lang="zh-CN" altLang="en-US" dirty="0"/>
              <a:t>课</a:t>
            </a:r>
          </a:p>
        </p:txBody>
      </p:sp>
      <p:sp>
        <p:nvSpPr>
          <p:cNvPr id="3" name="内容占位符 2"/>
          <p:cNvSpPr>
            <a:spLocks noGrp="1"/>
          </p:cNvSpPr>
          <p:nvPr>
            <p:ph idx="1"/>
          </p:nvPr>
        </p:nvSpPr>
        <p:spPr/>
        <p:txBody>
          <a:bodyPr/>
          <a:lstStyle/>
          <a:p>
            <a:pPr>
              <a:lnSpc>
                <a:spcPct val="150000"/>
              </a:lnSpc>
            </a:pPr>
            <a:r>
              <a:rPr lang="zh-CN" altLang="en-US" dirty="0"/>
              <a:t>微机原理闹危机</a:t>
            </a:r>
            <a:endParaRPr lang="en-US" altLang="zh-CN" dirty="0"/>
          </a:p>
          <a:p>
            <a:pPr>
              <a:lnSpc>
                <a:spcPct val="150000"/>
              </a:lnSpc>
            </a:pPr>
            <a:r>
              <a:rPr lang="zh-CN" altLang="en-US" dirty="0"/>
              <a:t>随机过程随机过</a:t>
            </a:r>
            <a:endParaRPr lang="en-US" altLang="zh-CN" dirty="0"/>
          </a:p>
          <a:p>
            <a:pPr>
              <a:lnSpc>
                <a:spcPct val="150000"/>
              </a:lnSpc>
            </a:pPr>
            <a:r>
              <a:rPr lang="zh-CN" altLang="en-US" dirty="0"/>
              <a:t>实变函数学十遍</a:t>
            </a:r>
            <a:endParaRPr lang="en-US" altLang="zh-CN" dirty="0"/>
          </a:p>
          <a:p>
            <a:pPr>
              <a:lnSpc>
                <a:spcPct val="150000"/>
              </a:lnSpc>
            </a:pPr>
            <a:r>
              <a:rPr lang="zh-CN" altLang="en-US" b="1" dirty="0">
                <a:solidFill>
                  <a:srgbClr val="FF0000"/>
                </a:solidFill>
              </a:rPr>
              <a:t>汇编语言</a:t>
            </a:r>
            <a:r>
              <a:rPr lang="zh-CN" altLang="en-US" dirty="0"/>
              <a:t>不会编</a:t>
            </a:r>
            <a:endParaRPr lang="en-US" altLang="zh-CN" dirty="0"/>
          </a:p>
          <a:p>
            <a:pPr lvl="1">
              <a:lnSpc>
                <a:spcPct val="150000"/>
              </a:lnSpc>
            </a:pPr>
            <a:r>
              <a:rPr lang="zh-CN" altLang="en-US" dirty="0"/>
              <a:t>机器还是很</a:t>
            </a:r>
            <a:r>
              <a:rPr lang="zh-CN" altLang="en-US" dirty="0">
                <a:solidFill>
                  <a:srgbClr val="FF0000"/>
                </a:solidFill>
              </a:rPr>
              <a:t>“单纯”</a:t>
            </a:r>
            <a:r>
              <a:rPr lang="zh-CN" altLang="en-US" dirty="0"/>
              <a:t>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a:t>
            </a:r>
            <a:r>
              <a:rPr lang="en-US" altLang="zh-CN" dirty="0"/>
              <a:t>9</a:t>
            </a:r>
          </a:p>
        </p:txBody>
      </p:sp>
      <p:sp>
        <p:nvSpPr>
          <p:cNvPr id="3" name="内容占位符 2"/>
          <p:cNvSpPr>
            <a:spLocks noGrp="1"/>
          </p:cNvSpPr>
          <p:nvPr>
            <p:ph idx="1"/>
          </p:nvPr>
        </p:nvSpPr>
        <p:spPr/>
        <p:txBody>
          <a:bodyPr/>
          <a:lstStyle/>
          <a:p>
            <a:r>
              <a:rPr lang="zh-CN" altLang="en-US" b="1"/>
              <a:t>汇编语言如何帮助理解高级编程语言？</a:t>
            </a:r>
          </a:p>
          <a:p>
            <a:r>
              <a:rPr lang="zh-CN" altLang="en-US"/>
              <a:t>答: 学习汇编语言可以帮助程序员更好地理解高级语言的底层机制，例如内存管理、指针等概念，以及编译器是如何将高级代码转换为机器代码的，从而帮助开发者编写更高效、更优化的高级语言代码。</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44727" y="2337582"/>
            <a:ext cx="6400800" cy="1143000"/>
          </a:xfrm>
        </p:spPr>
        <p:txBody>
          <a:bodyPr/>
          <a:lstStyle/>
          <a:p>
            <a:pPr algn="ctr"/>
            <a:r>
              <a:rPr lang="zh-CN" altLang="en-US" dirty="0">
                <a:solidFill>
                  <a:schemeClr val="tx1"/>
                </a:solidFill>
              </a:rPr>
              <a:t>汇编语言</a:t>
            </a:r>
            <a:endParaRPr lang="en-US" dirty="0">
              <a:solidFill>
                <a:schemeClr val="tx1"/>
              </a:solidFill>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custDataLst>
              <p:tags r:id="rId2"/>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6" name="文本框 5"/>
          <p:cNvSpPr txBox="1"/>
          <p:nvPr>
            <p:custDataLst>
              <p:tags r:id="rId3"/>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汇编、</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C++</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Java</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Python</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语言出现时间排序</a:t>
            </a:r>
          </a:p>
        </p:txBody>
      </p:sp>
      <p:sp>
        <p:nvSpPr>
          <p:cNvPr id="7" name="文本框 6"/>
          <p:cNvSpPr txBox="1"/>
          <p:nvPr>
            <p:custDataLst>
              <p:tags r:id="rId4"/>
            </p:custDataLst>
          </p:nvPr>
        </p:nvSpPr>
        <p:spPr>
          <a:xfrm>
            <a:off x="2438400" y="2786063"/>
            <a:ext cx="85344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C++ &lt;</a:t>
            </a:r>
            <a:r>
              <a:rPr lang="en-US" altLang="zh-CN" sz="2600" dirty="0">
                <a:sym typeface="+mn-ea"/>
              </a:rPr>
              <a:t>Assembly &lt;</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 Java &lt; Python</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文本框 7"/>
          <p:cNvSpPr txBox="1"/>
          <p:nvPr>
            <p:custDataLst>
              <p:tags r:id="rId5"/>
            </p:custDataLst>
          </p:nvPr>
        </p:nvSpPr>
        <p:spPr>
          <a:xfrm>
            <a:off x="2438400" y="3643313"/>
            <a:ext cx="85344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Java &lt; C++ &lt;</a:t>
            </a:r>
            <a:r>
              <a:rPr lang="en-US" altLang="zh-CN" sz="2600" dirty="0">
                <a:sym typeface="+mn-ea"/>
              </a:rPr>
              <a:t>Assembly </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&lt; Python</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9" name="文本框 8"/>
          <p:cNvSpPr txBox="1"/>
          <p:nvPr>
            <p:custDataLst>
              <p:tags r:id="rId6"/>
            </p:custDataLst>
          </p:nvPr>
        </p:nvSpPr>
        <p:spPr>
          <a:xfrm>
            <a:off x="2438400" y="4500563"/>
            <a:ext cx="85344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Python &lt;</a:t>
            </a:r>
            <a:r>
              <a:rPr lang="en-US" altLang="zh-CN" sz="2600" dirty="0">
                <a:sym typeface="+mn-ea"/>
              </a:rPr>
              <a:t>Assembly </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&lt; C++ &lt; Java</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0" name="文本框 9"/>
          <p:cNvSpPr txBox="1"/>
          <p:nvPr>
            <p:custDataLst>
              <p:tags r:id="rId7"/>
            </p:custDataLst>
          </p:nvPr>
        </p:nvSpPr>
        <p:spPr>
          <a:xfrm>
            <a:off x="2438400" y="5357813"/>
            <a:ext cx="8534400" cy="642938"/>
          </a:xfrm>
          <a:prstGeom prst="rect">
            <a:avLst/>
          </a:prstGeom>
          <a:noFill/>
        </p:spPr>
        <p:txBody>
          <a:bodyPr vert="horz" rtlCol="0" anchor="ctr" anchorCtr="0">
            <a:noAutofit/>
          </a:bodyPr>
          <a:lstStyle/>
          <a:p>
            <a:r>
              <a:rPr lang="en-US" altLang="zh-CN" sz="2600" dirty="0">
                <a:sym typeface="+mn-ea"/>
              </a:rPr>
              <a:t>Assembly </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&lt;C++ &lt; Python &lt; Java</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8"/>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椭圆 11"/>
          <p:cNvSpPr>
            <a:spLocks noChangeAspect="1"/>
          </p:cNvSpPr>
          <p:nvPr>
            <p:custDataLst>
              <p:tags r:id="rId9"/>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3" name="椭圆 12"/>
          <p:cNvSpPr>
            <a:spLocks noChangeAspect="1"/>
          </p:cNvSpPr>
          <p:nvPr>
            <p:custDataLst>
              <p:tags r:id="rId10"/>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4" name="椭圆 13"/>
          <p:cNvSpPr>
            <a:spLocks noChangeAspect="1"/>
          </p:cNvSpPr>
          <p:nvPr>
            <p:custDataLst>
              <p:tags r:id="rId11"/>
            </p:custDataLst>
          </p:nvPr>
        </p:nvSpPr>
        <p:spPr>
          <a:xfrm>
            <a:off x="15716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5" name="矩形: 圆角 14"/>
          <p:cNvSpPr/>
          <p:nvPr>
            <p:custDataLst>
              <p:tags r:id="rId12"/>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p>
        </p:txBody>
      </p:sp>
      <p:sp>
        <p:nvSpPr>
          <p:cNvPr id="30" name="文本框 29"/>
          <p:cNvSpPr txBox="1"/>
          <p:nvPr>
            <p:custDataLst>
              <p:tags r:id="rId13"/>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微软雅黑" panose="020B0503020204020204" charset="-122"/>
                <a:ea typeface="微软雅黑" panose="020B0503020204020204" charset="-122"/>
                <a:sym typeface="微软雅黑" panose="020B0503020204020204" charset="-122"/>
              </a:rPr>
              <a:t>可为此题添加文本、图片、公式等解析，且需将内容全部放在本区域内。正常使用需</a:t>
            </a:r>
            <a:r>
              <a:rPr lang="en-US" altLang="zh-CN" sz="1200">
                <a:solidFill>
                  <a:srgbClr val="F84F41"/>
                </a:solidFill>
                <a:latin typeface="微软雅黑" panose="020B0503020204020204" charset="-122"/>
                <a:ea typeface="微软雅黑" panose="020B0503020204020204" charset="-122"/>
                <a:sym typeface="微软雅黑" panose="020B0503020204020204" charset="-122"/>
              </a:rPr>
              <a:t>3.0</a:t>
            </a:r>
            <a:r>
              <a:rPr lang="zh-CN" altLang="en-US" sz="1200">
                <a:solidFill>
                  <a:srgbClr val="F84F41"/>
                </a:solidFill>
                <a:latin typeface="微软雅黑" panose="020B0503020204020204" charset="-122"/>
                <a:ea typeface="微软雅黑" panose="020B0503020204020204" charset="-122"/>
                <a:sym typeface="微软雅黑" panose="020B0503020204020204" charset="-122"/>
              </a:rPr>
              <a:t>以上版本</a:t>
            </a:r>
          </a:p>
        </p:txBody>
      </p:sp>
      <p:sp>
        <p:nvSpPr>
          <p:cNvPr id="31" name="文本框 30"/>
          <p:cNvSpPr txBox="1"/>
          <p:nvPr>
            <p:custDataLst>
              <p:tags r:id="rId14"/>
            </p:custDataLst>
          </p:nvPr>
        </p:nvSpPr>
        <p:spPr>
          <a:xfrm>
            <a:off x="12827000" y="1270000"/>
            <a:ext cx="3332480" cy="2554545"/>
          </a:xfrm>
          <a:prstGeom prst="rect">
            <a:avLst/>
          </a:prstGeom>
          <a:noFill/>
        </p:spPr>
        <p:txBody>
          <a:bodyPr vert="horz"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rPr>
              <a:t>C++</a:t>
            </a:r>
            <a:r>
              <a:rPr kumimoji="0" lang="zh-CN" altLang="en-US" sz="20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rPr>
              <a:t>是</a:t>
            </a:r>
            <a:r>
              <a:rPr kumimoji="0" lang="en-US" altLang="zh-CN" sz="20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rPr>
              <a:t>1980</a:t>
            </a:r>
            <a:r>
              <a:rPr kumimoji="0" lang="zh-CN" altLang="en-US" sz="20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rPr>
              <a:t>年</a:t>
            </a:r>
            <a:endParaRPr kumimoji="0" lang="en-US" altLang="zh-CN" sz="20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rPr>
              <a:t>Python</a:t>
            </a:r>
            <a:r>
              <a:rPr kumimoji="0" lang="zh-CN" altLang="en-US" sz="20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rPr>
              <a:t>是</a:t>
            </a:r>
            <a:r>
              <a:rPr kumimoji="0" lang="en-US" altLang="zh-CN" sz="20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rPr>
              <a:t>1990</a:t>
            </a:r>
            <a:r>
              <a:rPr kumimoji="0" lang="zh-CN" altLang="en-US" sz="20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rPr>
              <a:t>年</a:t>
            </a:r>
            <a:endParaRPr kumimoji="0" lang="en-US" altLang="zh-CN" sz="20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rPr>
              <a:t>Java</a:t>
            </a:r>
            <a:r>
              <a:rPr kumimoji="0" lang="zh-CN" altLang="en-US" sz="20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rPr>
              <a:t>是</a:t>
            </a:r>
            <a:r>
              <a:rPr kumimoji="0" lang="en-US" altLang="zh-CN" sz="20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rPr>
              <a:t>1995</a:t>
            </a:r>
            <a:r>
              <a:rPr kumimoji="0" lang="zh-CN" altLang="en-US" sz="20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rPr>
              <a:t>年</a:t>
            </a:r>
            <a:endParaRPr kumimoji="0" lang="en-US" altLang="zh-CN" sz="20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rPr>
              <a:t>数据来自</a:t>
            </a:r>
            <a:r>
              <a:rPr kumimoji="0" lang="en-US" altLang="zh-CN" sz="20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rPr>
              <a:t>wikipedia.com</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rPr>
              <a:t>https://en.wikipedia.org/wiki/History_of_programming_languages</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endParaRPr>
          </a:p>
        </p:txBody>
      </p:sp>
      <p:grpSp>
        <p:nvGrpSpPr>
          <p:cNvPr id="29" name="组合 28"/>
          <p:cNvGrpSpPr/>
          <p:nvPr>
            <p:custDataLst>
              <p:tags r:id="rId15"/>
            </p:custDataLst>
          </p:nvPr>
        </p:nvGrpSpPr>
        <p:grpSpPr>
          <a:xfrm>
            <a:off x="12585700" y="0"/>
            <a:ext cx="3815080" cy="647700"/>
            <a:chOff x="12585700" y="0"/>
            <a:chExt cx="3815080" cy="647700"/>
          </a:xfrm>
        </p:grpSpPr>
        <p:sp>
          <p:nvSpPr>
            <p:cNvPr id="26" name="RemarkBack"/>
            <p:cNvSpPr/>
            <p:nvPr>
              <p:custDataLst>
                <p:tags r:id="rId22"/>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Block"/>
            <p:cNvSpPr/>
            <p:nvPr>
              <p:custDataLst>
                <p:tags r:id="rId23"/>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24"/>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charset="-122"/>
                  <a:ea typeface="微软雅黑" panose="020B0503020204020204" charset="-122"/>
                  <a:sym typeface="微软雅黑" panose="020B0503020204020204" charset="-122"/>
                </a:rPr>
                <a:t>答案解析</a:t>
              </a:r>
            </a:p>
          </p:txBody>
        </p:sp>
      </p:grpSp>
      <p:grpSp>
        <p:nvGrpSpPr>
          <p:cNvPr id="24" name="组合 23"/>
          <p:cNvGrpSpPr/>
          <p:nvPr>
            <p:custDataLst>
              <p:tags r:id="rId16"/>
            </p:custDataLst>
          </p:nvPr>
        </p:nvGrpSpPr>
        <p:grpSpPr>
          <a:xfrm>
            <a:off x="0" y="0"/>
            <a:ext cx="12192000" cy="635000"/>
            <a:chOff x="0" y="0"/>
            <a:chExt cx="12192000" cy="635000"/>
          </a:xfrm>
        </p:grpSpPr>
        <p:sp>
          <p:nvSpPr>
            <p:cNvPr id="16" name="TitleBackground"/>
            <p:cNvSpPr/>
            <p:nvPr>
              <p:custDataLst>
                <p:tags r:id="rId18"/>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p:cNvSpPr/>
            <p:nvPr>
              <p:custDataLst>
                <p:tags r:id="rId19"/>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p:cNvSpPr txBox="1"/>
            <p:nvPr>
              <p:custDataLst>
                <p:tags r:id="rId2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单选题</a:t>
              </a:r>
            </a:p>
          </p:txBody>
        </p:sp>
        <p:sp>
          <p:nvSpPr>
            <p:cNvPr id="23" name="TipText"/>
            <p:cNvSpPr txBox="1"/>
            <p:nvPr>
              <p:custDataLst>
                <p:tags r:id="rId21"/>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10</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5" name="图片 4"/>
          <p:cNvPicPr/>
          <p:nvPr>
            <p:custDataLst>
              <p:tags r:id="rId17"/>
            </p:custDataLst>
          </p:nvPr>
        </p:nvPicPr>
        <p:blipFill>
          <a:blip r:embed="rId26"/>
          <a:stretch>
            <a:fillRect/>
          </a:stretch>
        </p:blipFill>
        <p:spPr>
          <a:xfrm>
            <a:off x="10642600" y="63500"/>
            <a:ext cx="1422400" cy="508000"/>
          </a:xfrm>
          <a:prstGeom prst="rect">
            <a:avLst/>
          </a:prstGeom>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什么是汇编语言 （</a:t>
            </a:r>
            <a:r>
              <a:rPr lang="en-US" altLang="zh-CN" dirty="0"/>
              <a:t>Assembly Language</a:t>
            </a:r>
            <a:r>
              <a:rPr lang="zh-CN" altLang="en-US" dirty="0"/>
              <a:t>）</a:t>
            </a:r>
          </a:p>
        </p:txBody>
      </p:sp>
      <p:sp>
        <p:nvSpPr>
          <p:cNvPr id="3" name="内容占位符 2"/>
          <p:cNvSpPr>
            <a:spLocks noGrp="1"/>
          </p:cNvSpPr>
          <p:nvPr>
            <p:ph idx="1"/>
          </p:nvPr>
        </p:nvSpPr>
        <p:spPr>
          <a:xfrm>
            <a:off x="154528" y="1889504"/>
            <a:ext cx="8132745" cy="4092575"/>
          </a:xfrm>
        </p:spPr>
        <p:txBody>
          <a:bodyPr>
            <a:normAutofit/>
          </a:bodyPr>
          <a:lstStyle/>
          <a:p>
            <a:r>
              <a:rPr lang="zh-CN" altLang="en-US" dirty="0"/>
              <a:t>汇编语言是所有程序设计语言中</a:t>
            </a:r>
            <a:r>
              <a:rPr lang="zh-CN" altLang="en-US" dirty="0">
                <a:solidFill>
                  <a:srgbClr val="FF0000"/>
                </a:solidFill>
              </a:rPr>
              <a:t>最古老的语言（</a:t>
            </a:r>
            <a:r>
              <a:rPr lang="en-US" altLang="zh-CN" dirty="0">
                <a:solidFill>
                  <a:srgbClr val="FF0000"/>
                </a:solidFill>
              </a:rPr>
              <a:t>Born in 1949</a:t>
            </a:r>
            <a:r>
              <a:rPr lang="zh-CN" altLang="en-US" dirty="0">
                <a:solidFill>
                  <a:srgbClr val="FF0000"/>
                </a:solidFill>
              </a:rPr>
              <a:t>）</a:t>
            </a:r>
            <a:endParaRPr lang="en-US" altLang="zh-CN" dirty="0">
              <a:solidFill>
                <a:srgbClr val="FF0000"/>
              </a:solidFill>
            </a:endParaRPr>
          </a:p>
          <a:p>
            <a:pPr lvl="1"/>
            <a:r>
              <a:rPr lang="zh-CN" altLang="en-US" dirty="0"/>
              <a:t>与机器语言最为接近</a:t>
            </a:r>
            <a:endParaRPr lang="en-US" altLang="zh-CN" dirty="0"/>
          </a:p>
          <a:p>
            <a:pPr lvl="1"/>
            <a:r>
              <a:rPr lang="zh-CN" altLang="en-US" dirty="0"/>
              <a:t>可以直接访问硬件</a:t>
            </a:r>
            <a:endParaRPr lang="en-US" altLang="zh-CN" dirty="0"/>
          </a:p>
          <a:p>
            <a:pPr lvl="1"/>
            <a:r>
              <a:rPr lang="zh-CN" altLang="en-US" dirty="0"/>
              <a:t>需要了解计算机体系结构和操作系统</a:t>
            </a:r>
            <a:endParaRPr lang="en-US" altLang="zh-CN" dirty="0"/>
          </a:p>
          <a:p>
            <a:pPr lvl="1">
              <a:buNone/>
            </a:pPr>
            <a:endParaRPr lang="en-US" altLang="zh-CN" dirty="0"/>
          </a:p>
          <a:p>
            <a:pPr lvl="1"/>
            <a:endParaRPr lang="zh-CN" altLang="en-US" dirty="0"/>
          </a:p>
        </p:txBody>
      </p:sp>
      <p:pic>
        <p:nvPicPr>
          <p:cNvPr id="5" name="图片 4"/>
          <p:cNvPicPr>
            <a:picLocks noChangeAspect="1"/>
          </p:cNvPicPr>
          <p:nvPr/>
        </p:nvPicPr>
        <p:blipFill>
          <a:blip r:embed="rId2"/>
          <a:stretch>
            <a:fillRect/>
          </a:stretch>
        </p:blipFill>
        <p:spPr>
          <a:xfrm>
            <a:off x="8523798" y="1568639"/>
            <a:ext cx="3023666" cy="485140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编译与反汇编</a:t>
            </a:r>
          </a:p>
        </p:txBody>
      </p:sp>
      <p:pic>
        <p:nvPicPr>
          <p:cNvPr id="10" name="内容占位符 9"/>
          <p:cNvPicPr>
            <a:picLocks noGrp="1" noChangeAspect="1"/>
          </p:cNvPicPr>
          <p:nvPr>
            <p:ph idx="1"/>
          </p:nvPr>
        </p:nvPicPr>
        <p:blipFill>
          <a:blip r:embed="rId2"/>
          <a:stretch>
            <a:fillRect/>
          </a:stretch>
        </p:blipFill>
        <p:spPr>
          <a:xfrm>
            <a:off x="2933537" y="2038249"/>
            <a:ext cx="6343976" cy="3994355"/>
          </a:xfrm>
          <a:prstGeom prst="rect">
            <a:avLst/>
          </a:prstGeom>
        </p:spPr>
      </p:pic>
      <p:sp>
        <p:nvSpPr>
          <p:cNvPr id="3" name="文本框 2"/>
          <p:cNvSpPr txBox="1"/>
          <p:nvPr/>
        </p:nvSpPr>
        <p:spPr>
          <a:xfrm>
            <a:off x="1199015" y="2578088"/>
            <a:ext cx="1819537" cy="646331"/>
          </a:xfrm>
          <a:prstGeom prst="rect">
            <a:avLst/>
          </a:prstGeom>
          <a:noFill/>
        </p:spPr>
        <p:txBody>
          <a:bodyPr wrap="none" rtlCol="0">
            <a:spAutoFit/>
          </a:bodyPr>
          <a:lstStyle/>
          <a:p>
            <a:pPr algn="ctr"/>
            <a:r>
              <a:rPr lang="zh-CN" altLang="en-US" b="1" dirty="0">
                <a:solidFill>
                  <a:srgbClr val="FF0000"/>
                </a:solidFill>
              </a:rPr>
              <a:t>人可读</a:t>
            </a:r>
            <a:endParaRPr lang="en-US" altLang="zh-CN" b="1" dirty="0">
              <a:solidFill>
                <a:srgbClr val="FF0000"/>
              </a:solidFill>
            </a:endParaRPr>
          </a:p>
          <a:p>
            <a:r>
              <a:rPr lang="en-US" altLang="zh-CN" b="1" dirty="0">
                <a:solidFill>
                  <a:srgbClr val="FF0000"/>
                </a:solidFill>
              </a:rPr>
              <a:t>Human Readable</a:t>
            </a:r>
            <a:endParaRPr lang="zh-CN" altLang="en-US" b="1" dirty="0">
              <a:solidFill>
                <a:srgbClr val="FF0000"/>
              </a:solidFill>
            </a:endParaRPr>
          </a:p>
        </p:txBody>
      </p:sp>
      <p:sp>
        <p:nvSpPr>
          <p:cNvPr id="5" name="文本框 4"/>
          <p:cNvSpPr txBox="1"/>
          <p:nvPr/>
        </p:nvSpPr>
        <p:spPr>
          <a:xfrm>
            <a:off x="2933537" y="5022195"/>
            <a:ext cx="1955792" cy="646331"/>
          </a:xfrm>
          <a:prstGeom prst="rect">
            <a:avLst/>
          </a:prstGeom>
          <a:noFill/>
        </p:spPr>
        <p:txBody>
          <a:bodyPr wrap="none" rtlCol="0">
            <a:spAutoFit/>
          </a:bodyPr>
          <a:lstStyle/>
          <a:p>
            <a:pPr algn="ctr"/>
            <a:r>
              <a:rPr lang="zh-CN" altLang="en-US" b="1" dirty="0">
                <a:solidFill>
                  <a:srgbClr val="FF0000"/>
                </a:solidFill>
              </a:rPr>
              <a:t>机器可读</a:t>
            </a:r>
            <a:endParaRPr lang="en-US" altLang="zh-CN" b="1" dirty="0">
              <a:solidFill>
                <a:srgbClr val="FF0000"/>
              </a:solidFill>
            </a:endParaRPr>
          </a:p>
          <a:p>
            <a:r>
              <a:rPr lang="en-US" altLang="zh-CN" b="1" dirty="0">
                <a:solidFill>
                  <a:srgbClr val="FF0000"/>
                </a:solidFill>
              </a:rPr>
              <a:t>Machine Readable</a:t>
            </a:r>
            <a:endParaRPr lang="zh-CN" altLang="en-US" b="1" dirty="0">
              <a:solidFill>
                <a:srgbClr val="FF0000"/>
              </a:solidFill>
            </a:endParaRPr>
          </a:p>
        </p:txBody>
      </p:sp>
      <p:sp>
        <p:nvSpPr>
          <p:cNvPr id="6" name="文本框 5"/>
          <p:cNvSpPr txBox="1"/>
          <p:nvPr/>
        </p:nvSpPr>
        <p:spPr>
          <a:xfrm>
            <a:off x="1965002" y="4099865"/>
            <a:ext cx="968535" cy="646331"/>
          </a:xfrm>
          <a:prstGeom prst="rect">
            <a:avLst/>
          </a:prstGeom>
          <a:noFill/>
        </p:spPr>
        <p:txBody>
          <a:bodyPr wrap="none" rtlCol="0">
            <a:spAutoFit/>
          </a:bodyPr>
          <a:lstStyle/>
          <a:p>
            <a:pPr algn="ctr"/>
            <a:r>
              <a:rPr lang="zh-CN" altLang="en-US" b="1" dirty="0">
                <a:solidFill>
                  <a:srgbClr val="FF0000"/>
                </a:solidFill>
              </a:rPr>
              <a:t>翻译</a:t>
            </a:r>
            <a:endParaRPr lang="en-US" altLang="zh-CN" b="1" dirty="0">
              <a:solidFill>
                <a:srgbClr val="FF0000"/>
              </a:solidFill>
            </a:endParaRPr>
          </a:p>
          <a:p>
            <a:r>
              <a:rPr lang="en-US" altLang="zh-CN" b="1" dirty="0">
                <a:solidFill>
                  <a:srgbClr val="FF0000"/>
                </a:solidFill>
              </a:rPr>
              <a:t>Compile</a:t>
            </a:r>
            <a:endParaRPr lang="zh-CN" alt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Google</a:t>
            </a:r>
            <a:r>
              <a:rPr lang="zh-CN" altLang="en-US" dirty="0"/>
              <a:t>翻译</a:t>
            </a:r>
          </a:p>
        </p:txBody>
      </p:sp>
      <p:pic>
        <p:nvPicPr>
          <p:cNvPr id="4" name="内容占位符 3"/>
          <p:cNvPicPr>
            <a:picLocks noGrp="1" noChangeAspect="1"/>
          </p:cNvPicPr>
          <p:nvPr>
            <p:ph idx="1"/>
          </p:nvPr>
        </p:nvPicPr>
        <p:blipFill>
          <a:blip r:embed="rId2"/>
          <a:stretch>
            <a:fillRect/>
          </a:stretch>
        </p:blipFill>
        <p:spPr>
          <a:xfrm>
            <a:off x="1857678" y="2006600"/>
            <a:ext cx="8476644" cy="4170363"/>
          </a:xfrm>
          <a:prstGeom prst="rect">
            <a:avLst/>
          </a:prstGeom>
        </p:spPr>
      </p:pic>
      <p:sp>
        <p:nvSpPr>
          <p:cNvPr id="5" name="椭圆 4"/>
          <p:cNvSpPr/>
          <p:nvPr/>
        </p:nvSpPr>
        <p:spPr>
          <a:xfrm>
            <a:off x="3191316" y="3348763"/>
            <a:ext cx="623730" cy="35122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2489872" y="3590988"/>
            <a:ext cx="7174912" cy="29127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什么是汇编语言</a:t>
            </a:r>
          </a:p>
        </p:txBody>
      </p:sp>
      <p:sp>
        <p:nvSpPr>
          <p:cNvPr id="3" name="内容占位符 2"/>
          <p:cNvSpPr>
            <a:spLocks noGrp="1"/>
          </p:cNvSpPr>
          <p:nvPr>
            <p:ph idx="1"/>
          </p:nvPr>
        </p:nvSpPr>
        <p:spPr>
          <a:xfrm>
            <a:off x="1251343" y="2006355"/>
            <a:ext cx="7940675" cy="4092575"/>
          </a:xfrm>
        </p:spPr>
        <p:txBody>
          <a:bodyPr/>
          <a:lstStyle/>
          <a:p>
            <a:pPr>
              <a:lnSpc>
                <a:spcPct val="150000"/>
              </a:lnSpc>
            </a:pPr>
            <a:r>
              <a:rPr lang="zh-CN" altLang="en-US" dirty="0"/>
              <a:t>汇编语言也称为符号语言</a:t>
            </a:r>
            <a:endParaRPr lang="en-US" altLang="zh-CN" dirty="0"/>
          </a:p>
          <a:p>
            <a:pPr lvl="1">
              <a:lnSpc>
                <a:spcPct val="150000"/>
              </a:lnSpc>
            </a:pPr>
            <a:r>
              <a:rPr lang="zh-CN" altLang="en-US" dirty="0"/>
              <a:t>用助记符代替机器指令的操作码</a:t>
            </a:r>
            <a:endParaRPr lang="en-US" altLang="zh-CN" dirty="0"/>
          </a:p>
          <a:p>
            <a:pPr lvl="2">
              <a:lnSpc>
                <a:spcPct val="150000"/>
              </a:lnSpc>
            </a:pPr>
            <a:r>
              <a:rPr lang="zh-CN" altLang="en-US" dirty="0"/>
              <a:t>机器指令 </a:t>
            </a:r>
            <a:r>
              <a:rPr lang="en-US" altLang="zh-CN" dirty="0">
                <a:solidFill>
                  <a:srgbClr val="FF0000"/>
                </a:solidFill>
              </a:rPr>
              <a:t>55</a:t>
            </a:r>
            <a:r>
              <a:rPr lang="zh-CN" altLang="en-US" dirty="0"/>
              <a:t>，对应的汇编指令是</a:t>
            </a:r>
            <a:r>
              <a:rPr lang="en-US" altLang="zh-CN" dirty="0"/>
              <a:t>push </a:t>
            </a:r>
            <a:r>
              <a:rPr lang="en-US" altLang="zh-CN" dirty="0" err="1"/>
              <a:t>ebp</a:t>
            </a:r>
            <a:endParaRPr lang="en-US" altLang="zh-CN" dirty="0"/>
          </a:p>
          <a:p>
            <a:pPr lvl="1">
              <a:lnSpc>
                <a:spcPct val="150000"/>
              </a:lnSpc>
            </a:pPr>
            <a:r>
              <a:rPr lang="zh-CN" altLang="en-US" dirty="0"/>
              <a:t>用地址符号或标号代替指令或操作数的地址</a:t>
            </a:r>
            <a:endParaRPr lang="en-US" altLang="zh-CN" dirty="0"/>
          </a:p>
          <a:p>
            <a:pPr lvl="2">
              <a:lnSpc>
                <a:spcPct val="150000"/>
              </a:lnSpc>
            </a:pPr>
            <a:r>
              <a:rPr lang="zh-CN" altLang="en-US" dirty="0"/>
              <a:t>例如，将一个数据从内存读到</a:t>
            </a:r>
            <a:r>
              <a:rPr lang="en-US" altLang="zh-CN" dirty="0"/>
              <a:t>CPU</a:t>
            </a:r>
            <a:r>
              <a:rPr lang="zh-CN" altLang="en-US" dirty="0"/>
              <a:t>的寄存器中</a:t>
            </a:r>
            <a:endParaRPr lang="en-US" altLang="zh-CN" dirty="0"/>
          </a:p>
          <a:p>
            <a:pPr lvl="2"/>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47015"/>
            <a:ext cx="12192000" cy="989965"/>
          </a:xfrm>
        </p:spPr>
        <p:txBody>
          <a:bodyPr/>
          <a:lstStyle/>
          <a:p>
            <a:r>
              <a:rPr lang="zh-CN" altLang="en-US" dirty="0"/>
              <a:t>汇编语言</a:t>
            </a:r>
          </a:p>
        </p:txBody>
      </p:sp>
      <p:sp>
        <p:nvSpPr>
          <p:cNvPr id="3" name="内容占位符 2"/>
          <p:cNvSpPr>
            <a:spLocks noGrp="1"/>
          </p:cNvSpPr>
          <p:nvPr>
            <p:ph idx="1"/>
          </p:nvPr>
        </p:nvSpPr>
        <p:spPr>
          <a:xfrm>
            <a:off x="891540" y="1520189"/>
            <a:ext cx="10515600" cy="4170363"/>
          </a:xfrm>
        </p:spPr>
        <p:txBody>
          <a:bodyPr>
            <a:normAutofit fontScale="92500" lnSpcReduction="20000"/>
          </a:bodyPr>
          <a:lstStyle/>
          <a:p>
            <a:r>
              <a:rPr lang="en-US" altLang="zh-CN" dirty="0"/>
              <a:t>CPU</a:t>
            </a:r>
          </a:p>
          <a:p>
            <a:pPr lvl="1"/>
            <a:r>
              <a:rPr lang="zh-CN" altLang="en-US" dirty="0"/>
              <a:t>寄存器</a:t>
            </a:r>
            <a:endParaRPr lang="en-US" altLang="zh-CN" dirty="0"/>
          </a:p>
          <a:p>
            <a:pPr lvl="1"/>
            <a:r>
              <a:rPr lang="zh-CN" altLang="en-US" dirty="0"/>
              <a:t>传送指令</a:t>
            </a:r>
            <a:endParaRPr lang="en-US" altLang="zh-CN" dirty="0"/>
          </a:p>
          <a:p>
            <a:pPr lvl="1"/>
            <a:r>
              <a:rPr lang="zh-CN" altLang="en-US" dirty="0"/>
              <a:t>算数指令</a:t>
            </a:r>
            <a:endParaRPr lang="en-US" altLang="zh-CN" dirty="0"/>
          </a:p>
          <a:p>
            <a:pPr lvl="1"/>
            <a:r>
              <a:rPr lang="zh-CN" altLang="en-US" dirty="0"/>
              <a:t>位运算指令</a:t>
            </a:r>
            <a:endParaRPr lang="en-US" altLang="zh-CN" dirty="0"/>
          </a:p>
          <a:p>
            <a:pPr lvl="1"/>
            <a:r>
              <a:rPr lang="zh-CN" altLang="en-US" dirty="0"/>
              <a:t>串操作指令</a:t>
            </a:r>
            <a:endParaRPr lang="en-US" altLang="zh-CN" dirty="0"/>
          </a:p>
          <a:p>
            <a:pPr lvl="1"/>
            <a:r>
              <a:rPr lang="zh-CN" altLang="en-US" dirty="0"/>
              <a:t>跳转指令</a:t>
            </a:r>
            <a:endParaRPr lang="en-US" altLang="zh-CN" dirty="0"/>
          </a:p>
          <a:p>
            <a:r>
              <a:rPr lang="zh-CN" altLang="en-US" dirty="0"/>
              <a:t>内存</a:t>
            </a:r>
            <a:endParaRPr lang="en-US" altLang="zh-CN" dirty="0"/>
          </a:p>
          <a:p>
            <a:pPr lvl="1"/>
            <a:r>
              <a:rPr lang="zh-CN" altLang="en-US" dirty="0"/>
              <a:t>寻址方式</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zh-CN" altLang="en-US" dirty="0"/>
            </a:br>
            <a:r>
              <a:rPr lang="zh-CN" altLang="en-US" dirty="0"/>
              <a:t>基于</a:t>
            </a:r>
            <a:r>
              <a:rPr lang="en-US" altLang="zh-CN" b="1" dirty="0">
                <a:solidFill>
                  <a:srgbClr val="FF0000"/>
                </a:solidFill>
              </a:rPr>
              <a:t>ARM</a:t>
            </a:r>
            <a:r>
              <a:rPr lang="en-US" altLang="zh-CN" dirty="0"/>
              <a:t>v8</a:t>
            </a:r>
            <a:r>
              <a:rPr lang="zh-CN" altLang="en-US" dirty="0"/>
              <a:t>架构的</a:t>
            </a:r>
            <a:r>
              <a:rPr lang="zh-CN" altLang="en-US" dirty="0">
                <a:solidFill>
                  <a:srgbClr val="FF0000"/>
                </a:solidFill>
              </a:rPr>
              <a:t>鲲鹏</a:t>
            </a:r>
            <a:r>
              <a:rPr lang="zh-CN" altLang="en-US" dirty="0"/>
              <a:t>处理器</a:t>
            </a:r>
            <a:br>
              <a:rPr lang="zh-CN" altLang="en-US" dirty="0"/>
            </a:br>
            <a:endParaRPr lang="zh-CN" altLang="en-US" dirty="0"/>
          </a:p>
        </p:txBody>
      </p:sp>
      <p:sp>
        <p:nvSpPr>
          <p:cNvPr id="3" name="内容占位符 2"/>
          <p:cNvSpPr>
            <a:spLocks noGrp="1"/>
          </p:cNvSpPr>
          <p:nvPr>
            <p:ph idx="1"/>
          </p:nvPr>
        </p:nvSpPr>
        <p:spPr/>
        <p:txBody>
          <a:bodyPr/>
          <a:lstStyle/>
          <a:p>
            <a:r>
              <a:rPr lang="en-US" altLang="zh-CN" dirty="0"/>
              <a:t>ARM</a:t>
            </a:r>
            <a:r>
              <a:rPr lang="zh-CN" altLang="en-US" dirty="0"/>
              <a:t>寻址方式</a:t>
            </a:r>
          </a:p>
          <a:p>
            <a:r>
              <a:rPr lang="en-US" altLang="zh-CN" dirty="0"/>
              <a:t>ARM</a:t>
            </a:r>
            <a:r>
              <a:rPr lang="zh-CN" altLang="en-US" dirty="0"/>
              <a:t>指令集</a:t>
            </a:r>
          </a:p>
          <a:p>
            <a:r>
              <a:rPr lang="en-US" altLang="zh-CN" dirty="0"/>
              <a:t>ARM</a:t>
            </a:r>
            <a:r>
              <a:rPr lang="zh-CN" altLang="en-US" dirty="0"/>
              <a:t>伪指令</a:t>
            </a:r>
          </a:p>
          <a:p>
            <a:r>
              <a:rPr lang="en-US" altLang="zh-CN" dirty="0"/>
              <a:t>ARM</a:t>
            </a:r>
            <a:r>
              <a:rPr lang="zh-CN" altLang="en-US" dirty="0"/>
              <a:t>汇编语言程序结构</a:t>
            </a:r>
          </a:p>
          <a:p>
            <a:r>
              <a:rPr lang="en-US" altLang="zh-CN" dirty="0"/>
              <a:t>ARM</a:t>
            </a:r>
            <a:r>
              <a:rPr lang="zh-CN" altLang="en-US" dirty="0"/>
              <a:t>编译与调试工具</a:t>
            </a:r>
          </a:p>
          <a:p>
            <a:endParaRPr lang="zh-CN" altLang="en-US" dirty="0"/>
          </a:p>
        </p:txBody>
      </p:sp>
      <p:pic>
        <p:nvPicPr>
          <p:cNvPr id="4" name="图片 3"/>
          <p:cNvPicPr>
            <a:picLocks noChangeAspect="1"/>
          </p:cNvPicPr>
          <p:nvPr/>
        </p:nvPicPr>
        <p:blipFill>
          <a:blip r:embed="rId2"/>
          <a:stretch>
            <a:fillRect/>
          </a:stretch>
        </p:blipFill>
        <p:spPr>
          <a:xfrm>
            <a:off x="5780239" y="1731910"/>
            <a:ext cx="5162284" cy="436196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2"/>
            </p:custDataLst>
          </p:nvPr>
        </p:nvSpPr>
        <p:spPr>
          <a:xfrm>
            <a:off x="1176793" y="834836"/>
            <a:ext cx="8155388" cy="2143125"/>
          </a:xfrm>
          <a:prstGeom prst="rect">
            <a:avLst/>
          </a:prstGeom>
          <a:noFill/>
        </p:spPr>
        <p:txBody>
          <a:bodyPr vert="horz" wrap="square"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X86</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和</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ARM</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架构的区别？</a:t>
            </a:r>
          </a:p>
        </p:txBody>
      </p:sp>
      <p:sp>
        <p:nvSpPr>
          <p:cNvPr id="7" name="矩形: 圆角 6"/>
          <p:cNvSpPr/>
          <p:nvPr>
            <p:custDataLst>
              <p:tags r:id="rId3"/>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dirty="0">
                <a:solidFill>
                  <a:srgbClr val="FFFFFF"/>
                </a:solidFill>
                <a:latin typeface="微软雅黑" panose="020B0503020204020204" charset="-122"/>
                <a:ea typeface="微软雅黑" panose="020B0503020204020204" charset="-122"/>
                <a:sym typeface="微软雅黑" panose="020B0503020204020204" charset="-122"/>
              </a:rPr>
              <a:t>作答</a:t>
            </a:r>
          </a:p>
        </p:txBody>
      </p:sp>
      <p:sp>
        <p:nvSpPr>
          <p:cNvPr id="13" name="矩形 12"/>
          <p:cNvSpPr/>
          <p:nvPr>
            <p:custDataLst>
              <p:tags r:id="rId4"/>
            </p:custDataLst>
          </p:nvPr>
        </p:nvSpPr>
        <p:spPr>
          <a:xfrm>
            <a:off x="1524000" y="5849303"/>
            <a:ext cx="9144000" cy="36576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微软雅黑" panose="020B0503020204020204" charset="-122"/>
                <a:ea typeface="微软雅黑" panose="020B0503020204020204" charset="-122"/>
                <a:sym typeface="微软雅黑" panose="020B0503020204020204" charset="-122"/>
              </a:rPr>
              <a:t>正常使用主观题需</a:t>
            </a:r>
            <a:r>
              <a:rPr lang="en-US" altLang="zh-CN" sz="1200">
                <a:solidFill>
                  <a:srgbClr val="F84F41"/>
                </a:solidFill>
                <a:latin typeface="微软雅黑" panose="020B0503020204020204" charset="-122"/>
                <a:ea typeface="微软雅黑" panose="020B0503020204020204" charset="-122"/>
                <a:sym typeface="微软雅黑" panose="020B0503020204020204" charset="-122"/>
              </a:rPr>
              <a:t>2.0</a:t>
            </a:r>
            <a:r>
              <a:rPr lang="zh-CN" altLang="en-US" sz="1200">
                <a:solidFill>
                  <a:srgbClr val="F84F41"/>
                </a:solidFill>
                <a:latin typeface="微软雅黑" panose="020B0503020204020204" charset="-122"/>
                <a:ea typeface="微软雅黑" panose="020B0503020204020204" charset="-122"/>
                <a:sym typeface="微软雅黑" panose="020B0503020204020204" charset="-122"/>
              </a:rPr>
              <a:t>以上版本雨课堂</a:t>
            </a:r>
          </a:p>
        </p:txBody>
      </p:sp>
      <p:grpSp>
        <p:nvGrpSpPr>
          <p:cNvPr id="12" name="组合 11"/>
          <p:cNvGrpSpPr/>
          <p:nvPr>
            <p:custDataLst>
              <p:tags r:id="rId5"/>
            </p:custDataLst>
          </p:nvPr>
        </p:nvGrpSpPr>
        <p:grpSpPr>
          <a:xfrm>
            <a:off x="0" y="0"/>
            <a:ext cx="9144000" cy="635000"/>
            <a:chOff x="-1524000" y="0"/>
            <a:chExt cx="9144000" cy="635000"/>
          </a:xfrm>
        </p:grpSpPr>
        <p:sp>
          <p:nvSpPr>
            <p:cNvPr id="8" name="TitleBackground"/>
            <p:cNvSpPr/>
            <p:nvPr>
              <p:custDataLst>
                <p:tags r:id="rId7"/>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p:cNvSpPr/>
            <p:nvPr>
              <p:custDataLst>
                <p:tags r:id="rId8"/>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p:cNvSpPr txBox="1"/>
            <p:nvPr>
              <p:custDataLst>
                <p:tags r:id="rId9"/>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主观题</a:t>
              </a:r>
            </a:p>
          </p:txBody>
        </p:sp>
        <p:sp>
          <p:nvSpPr>
            <p:cNvPr id="11" name="TipText"/>
            <p:cNvSpPr txBox="1"/>
            <p:nvPr>
              <p:custDataLst>
                <p:tags r:id="rId10"/>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10</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5" name="图片 4"/>
          <p:cNvPicPr/>
          <p:nvPr>
            <p:custDataLst>
              <p:tags r:id="rId6"/>
            </p:custDataLst>
          </p:nvPr>
        </p:nvPicPr>
        <p:blipFill>
          <a:blip r:embed="rId12"/>
          <a:stretch>
            <a:fillRect/>
          </a:stretch>
        </p:blipFill>
        <p:spPr>
          <a:xfrm>
            <a:off x="10642600" y="63500"/>
            <a:ext cx="1422400" cy="508000"/>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汇编语言与逆向技术</a:t>
            </a:r>
          </a:p>
        </p:txBody>
      </p:sp>
      <p:sp>
        <p:nvSpPr>
          <p:cNvPr id="3" name="内容占位符 2"/>
          <p:cNvSpPr>
            <a:spLocks noGrp="1"/>
          </p:cNvSpPr>
          <p:nvPr>
            <p:ph idx="1"/>
          </p:nvPr>
        </p:nvSpPr>
        <p:spPr>
          <a:xfrm>
            <a:off x="915251" y="1877821"/>
            <a:ext cx="7769372" cy="4092575"/>
          </a:xfrm>
        </p:spPr>
        <p:txBody>
          <a:bodyPr/>
          <a:lstStyle/>
          <a:p>
            <a:pPr>
              <a:lnSpc>
                <a:spcPct val="150000"/>
              </a:lnSpc>
            </a:pPr>
            <a:r>
              <a:rPr lang="zh-CN" altLang="en-US" dirty="0">
                <a:latin typeface="宋体" panose="02010600030101010101" pitchFamily="2" charset="-122"/>
                <a:ea typeface="宋体" panose="02010600030101010101" pitchFamily="2" charset="-122"/>
              </a:rPr>
              <a:t>学分：</a:t>
            </a:r>
            <a:r>
              <a:rPr lang="en-US" altLang="zh-CN" dirty="0">
                <a:latin typeface="宋体" panose="02010600030101010101" pitchFamily="2" charset="-122"/>
                <a:ea typeface="宋体" panose="02010600030101010101" pitchFamily="2" charset="-122"/>
              </a:rPr>
              <a:t>X.X</a:t>
            </a:r>
          </a:p>
          <a:p>
            <a:pPr>
              <a:lnSpc>
                <a:spcPct val="150000"/>
              </a:lnSpc>
            </a:pPr>
            <a:r>
              <a:rPr lang="zh-CN" altLang="en-US" dirty="0">
                <a:latin typeface="宋体" panose="02010600030101010101" pitchFamily="2" charset="-122"/>
                <a:ea typeface="宋体" panose="02010600030101010101" pitchFamily="2" charset="-122"/>
              </a:rPr>
              <a:t>课程安排</a:t>
            </a:r>
            <a:endParaRPr lang="en-US" altLang="zh-CN" dirty="0">
              <a:latin typeface="宋体" panose="02010600030101010101" pitchFamily="2" charset="-122"/>
              <a:ea typeface="宋体" panose="02010600030101010101" pitchFamily="2" charset="-122"/>
            </a:endParaRPr>
          </a:p>
          <a:p>
            <a:pPr lvl="1">
              <a:lnSpc>
                <a:spcPct val="150000"/>
              </a:lnSpc>
            </a:pPr>
            <a:r>
              <a:rPr lang="en-US" altLang="zh-CN" dirty="0">
                <a:latin typeface="宋体" panose="02010600030101010101" pitchFamily="2" charset="-122"/>
                <a:ea typeface="宋体" panose="02010600030101010101" pitchFamily="2" charset="-122"/>
              </a:rPr>
              <a:t>20XX-20XX</a:t>
            </a:r>
            <a:r>
              <a:rPr lang="zh-CN" altLang="en-US" dirty="0">
                <a:latin typeface="宋体" panose="02010600030101010101" pitchFamily="2" charset="-122"/>
                <a:ea typeface="宋体" panose="02010600030101010101" pitchFamily="2" charset="-122"/>
              </a:rPr>
              <a:t>学年 第</a:t>
            </a:r>
            <a:r>
              <a:rPr lang="en-US" altLang="zh-CN" dirty="0">
                <a:latin typeface="宋体" panose="02010600030101010101" pitchFamily="2" charset="-122"/>
                <a:ea typeface="宋体" panose="02010600030101010101" pitchFamily="2" charset="-122"/>
              </a:rPr>
              <a:t>X</a:t>
            </a:r>
            <a:r>
              <a:rPr lang="zh-CN" altLang="en-US" dirty="0">
                <a:latin typeface="宋体" panose="02010600030101010101" pitchFamily="2" charset="-122"/>
                <a:ea typeface="宋体" panose="02010600030101010101" pitchFamily="2" charset="-122"/>
              </a:rPr>
              <a:t>学期</a:t>
            </a:r>
            <a:r>
              <a:rPr lang="en-US" altLang="zh-CN" dirty="0">
                <a:latin typeface="宋体" panose="02010600030101010101" pitchFamily="2" charset="-122"/>
              </a:rPr>
              <a:t> </a:t>
            </a:r>
          </a:p>
          <a:p>
            <a:pPr lvl="1">
              <a:lnSpc>
                <a:spcPct val="150000"/>
              </a:lnSpc>
            </a:pPr>
            <a:r>
              <a:rPr lang="zh-CN" altLang="zh-CN" dirty="0">
                <a:latin typeface="宋体" panose="02010600030101010101" pitchFamily="2" charset="-122"/>
                <a:ea typeface="宋体" panose="02010600030101010101" pitchFamily="2" charset="-122"/>
              </a:rPr>
              <a:t>星期</a:t>
            </a:r>
            <a:r>
              <a:rPr lang="en-US" altLang="zh-CN" dirty="0">
                <a:latin typeface="宋体" panose="02010600030101010101" pitchFamily="2" charset="-122"/>
              </a:rPr>
              <a:t>X</a:t>
            </a:r>
            <a:r>
              <a:rPr lang="zh-CN" altLang="zh-CN" dirty="0">
                <a:latin typeface="宋体" panose="02010600030101010101" pitchFamily="2" charset="-122"/>
                <a:ea typeface="宋体" panose="02010600030101010101" pitchFamily="2" charset="-122"/>
              </a:rPr>
              <a:t> </a:t>
            </a:r>
            <a:r>
              <a:rPr lang="en-US" altLang="zh-CN" dirty="0">
                <a:latin typeface="宋体" panose="02010600030101010101" pitchFamily="2" charset="-122"/>
              </a:rPr>
              <a:t>X</a:t>
            </a:r>
            <a:r>
              <a:rPr lang="zh-CN" altLang="en-US" dirty="0">
                <a:latin typeface="宋体" panose="02010600030101010101" pitchFamily="2" charset="-122"/>
              </a:rPr>
              <a:t>：</a:t>
            </a:r>
            <a:r>
              <a:rPr lang="en-US" altLang="zh-CN" dirty="0">
                <a:latin typeface="宋体" panose="02010600030101010101" pitchFamily="2" charset="-122"/>
              </a:rPr>
              <a:t>XX-X</a:t>
            </a:r>
            <a:r>
              <a:rPr lang="zh-CN" altLang="en-US" dirty="0">
                <a:latin typeface="宋体" panose="02010600030101010101" pitchFamily="2" charset="-122"/>
              </a:rPr>
              <a:t>：</a:t>
            </a:r>
            <a:r>
              <a:rPr lang="en-US" altLang="zh-CN" dirty="0">
                <a:latin typeface="宋体" panose="02010600030101010101" pitchFamily="2" charset="-122"/>
              </a:rPr>
              <a:t>XX [X-XX</a:t>
            </a:r>
            <a:r>
              <a:rPr lang="zh-CN" altLang="en-US" dirty="0">
                <a:latin typeface="宋体" panose="02010600030101010101" pitchFamily="2" charset="-122"/>
              </a:rPr>
              <a:t>周</a:t>
            </a:r>
            <a:r>
              <a:rPr lang="en-US" altLang="zh-CN" dirty="0">
                <a:latin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lvl="1">
              <a:lnSpc>
                <a:spcPct val="150000"/>
              </a:lnSpc>
            </a:pPr>
            <a:r>
              <a:rPr lang="zh-CN" altLang="zh-CN" dirty="0">
                <a:latin typeface="宋体" panose="02010600030101010101" pitchFamily="2" charset="-122"/>
                <a:ea typeface="宋体" panose="02010600030101010101" pitchFamily="2" charset="-122"/>
              </a:rPr>
              <a:t>津南</a:t>
            </a:r>
            <a:r>
              <a:rPr lang="zh-CN" altLang="zh-CN" dirty="0">
                <a:solidFill>
                  <a:srgbClr val="FF0000"/>
                </a:solidFill>
                <a:latin typeface="宋体" panose="02010600030101010101" pitchFamily="2" charset="-122"/>
                <a:ea typeface="宋体" panose="02010600030101010101" pitchFamily="2" charset="-122"/>
              </a:rPr>
              <a:t>公教楼</a:t>
            </a:r>
            <a:r>
              <a:rPr lang="en-US" altLang="zh-CN" dirty="0">
                <a:latin typeface="宋体" panose="02010600030101010101" pitchFamily="2" charset="-122"/>
                <a:ea typeface="宋体" panose="02010600030101010101" pitchFamily="2" charset="-122"/>
              </a:rPr>
              <a:t>X</a:t>
            </a:r>
            <a:r>
              <a:rPr lang="zh-CN" altLang="zh-CN" dirty="0">
                <a:latin typeface="宋体" panose="02010600030101010101" pitchFamily="2" charset="-122"/>
                <a:ea typeface="宋体" panose="02010600030101010101" pitchFamily="2" charset="-122"/>
              </a:rPr>
              <a:t>区</a:t>
            </a:r>
            <a:r>
              <a:rPr lang="en-US" altLang="zh-CN" dirty="0">
                <a:latin typeface="宋体" panose="02010600030101010101" pitchFamily="2" charset="-122"/>
              </a:rPr>
              <a:t>XXX</a:t>
            </a:r>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为什么学习汇编语言</a:t>
            </a:r>
          </a:p>
        </p:txBody>
      </p:sp>
      <p:sp>
        <p:nvSpPr>
          <p:cNvPr id="3" name="内容占位符 2"/>
          <p:cNvSpPr>
            <a:spLocks noGrp="1"/>
          </p:cNvSpPr>
          <p:nvPr>
            <p:ph idx="1"/>
          </p:nvPr>
        </p:nvSpPr>
        <p:spPr/>
        <p:txBody>
          <a:bodyPr>
            <a:normAutofit/>
          </a:bodyPr>
          <a:lstStyle/>
          <a:p>
            <a:pPr lvl="1">
              <a:buNone/>
            </a:pPr>
            <a:r>
              <a:rPr lang="zh-CN" altLang="en-US" sz="4000" dirty="0"/>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为什么学习汇编语言</a:t>
            </a:r>
          </a:p>
        </p:txBody>
      </p:sp>
      <p:sp>
        <p:nvSpPr>
          <p:cNvPr id="3" name="内容占位符 2"/>
          <p:cNvSpPr>
            <a:spLocks noGrp="1"/>
          </p:cNvSpPr>
          <p:nvPr>
            <p:ph idx="1"/>
          </p:nvPr>
        </p:nvSpPr>
        <p:spPr/>
        <p:txBody>
          <a:bodyPr>
            <a:normAutofit/>
          </a:bodyPr>
          <a:lstStyle/>
          <a:p>
            <a:pPr>
              <a:lnSpc>
                <a:spcPct val="150000"/>
              </a:lnSpc>
            </a:pPr>
            <a:r>
              <a:rPr lang="zh-CN" altLang="en-US" dirty="0"/>
              <a:t>程序语言现状</a:t>
            </a:r>
            <a:endParaRPr lang="en-US" altLang="zh-CN" dirty="0"/>
          </a:p>
          <a:p>
            <a:pPr lvl="1"/>
            <a:r>
              <a:rPr lang="zh-CN" altLang="en-US" dirty="0"/>
              <a:t>（机器语言）代码冗长，晦涩难懂</a:t>
            </a:r>
            <a:endParaRPr lang="en-US" altLang="zh-CN" dirty="0"/>
          </a:p>
          <a:p>
            <a:pPr lvl="1">
              <a:lnSpc>
                <a:spcPct val="150000"/>
              </a:lnSpc>
            </a:pPr>
            <a:r>
              <a:rPr lang="zh-CN" altLang="en-US" dirty="0"/>
              <a:t>（高级语言）执行效率低，难以逆向分析和修改</a:t>
            </a:r>
            <a:endParaRPr lang="en-US" altLang="zh-CN" dirty="0"/>
          </a:p>
          <a:p>
            <a:pPr lvl="1"/>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为什么要学习汇编语言</a:t>
            </a:r>
          </a:p>
        </p:txBody>
      </p:sp>
      <p:sp>
        <p:nvSpPr>
          <p:cNvPr id="3" name="内容占位符 2"/>
          <p:cNvSpPr>
            <a:spLocks noGrp="1"/>
          </p:cNvSpPr>
          <p:nvPr>
            <p:ph idx="1"/>
          </p:nvPr>
        </p:nvSpPr>
        <p:spPr>
          <a:xfrm>
            <a:off x="838200" y="1755140"/>
            <a:ext cx="10515600" cy="4796790"/>
          </a:xfrm>
        </p:spPr>
        <p:txBody>
          <a:bodyPr>
            <a:normAutofit fontScale="92500" lnSpcReduction="20000"/>
          </a:bodyPr>
          <a:lstStyle/>
          <a:p>
            <a:pPr>
              <a:lnSpc>
                <a:spcPct val="150000"/>
              </a:lnSpc>
            </a:pPr>
            <a:r>
              <a:rPr lang="zh-CN" altLang="en-US" dirty="0"/>
              <a:t>高速度、高效率</a:t>
            </a:r>
            <a:endParaRPr lang="en-US" altLang="zh-CN" dirty="0"/>
          </a:p>
          <a:p>
            <a:pPr lvl="1"/>
            <a:r>
              <a:rPr lang="zh-CN" altLang="en-US" dirty="0"/>
              <a:t>直接对应机器语言，代码体积小，程序更优化，直接的硬件操作（电影不用看字幕了）</a:t>
            </a:r>
            <a:endParaRPr lang="en-US" altLang="zh-CN" dirty="0"/>
          </a:p>
          <a:p>
            <a:r>
              <a:rPr lang="zh-CN" altLang="en-US" dirty="0"/>
              <a:t>加深系统、硬件理解</a:t>
            </a:r>
            <a:endParaRPr lang="en-US" altLang="zh-CN" dirty="0"/>
          </a:p>
          <a:p>
            <a:pPr lvl="1"/>
            <a:r>
              <a:rPr lang="zh-CN" altLang="en-US" dirty="0"/>
              <a:t>向上软件系统</a:t>
            </a:r>
            <a:endParaRPr lang="en-US" altLang="zh-CN" dirty="0"/>
          </a:p>
          <a:p>
            <a:pPr lvl="1"/>
            <a:r>
              <a:rPr lang="zh-CN" altLang="en-US" dirty="0"/>
              <a:t>向下硬件系统</a:t>
            </a:r>
            <a:endParaRPr lang="en-US" altLang="zh-CN" dirty="0"/>
          </a:p>
          <a:p>
            <a:pPr>
              <a:lnSpc>
                <a:spcPct val="150000"/>
              </a:lnSpc>
            </a:pPr>
            <a:r>
              <a:rPr lang="zh-CN" altLang="en-US" dirty="0"/>
              <a:t>软件程序分析</a:t>
            </a:r>
            <a:endParaRPr lang="en-US" altLang="zh-CN" dirty="0"/>
          </a:p>
          <a:p>
            <a:pPr lvl="1"/>
            <a:r>
              <a:rPr lang="zh-CN" altLang="en-US" dirty="0"/>
              <a:t>计算机病毒分析、协议分析、漏洞发掘</a:t>
            </a:r>
            <a:endParaRPr lang="en-US" altLang="zh-CN" dirty="0"/>
          </a:p>
          <a:p>
            <a:pPr lvl="1"/>
            <a:r>
              <a:rPr lang="zh-CN" altLang="en-US" dirty="0"/>
              <a:t>软件盗版、破解、代码盗用</a:t>
            </a:r>
          </a:p>
          <a:p>
            <a:pPr lvl="1"/>
            <a:r>
              <a:rPr lang="zh-CN" altLang="en-US" dirty="0"/>
              <a:t>数据挖掘与计算机取证</a:t>
            </a:r>
            <a:endParaRPr lang="en-US" altLang="zh-CN" dirty="0"/>
          </a:p>
          <a:p>
            <a:pPr lvl="1"/>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XcodeGhost</a:t>
            </a:r>
            <a:r>
              <a:rPr lang="zh-CN" altLang="en-US" dirty="0"/>
              <a:t>的病毒</a:t>
            </a:r>
          </a:p>
        </p:txBody>
      </p:sp>
      <p:sp>
        <p:nvSpPr>
          <p:cNvPr id="3" name="内容占位符 2"/>
          <p:cNvSpPr>
            <a:spLocks noGrp="1"/>
          </p:cNvSpPr>
          <p:nvPr>
            <p:ph idx="1"/>
          </p:nvPr>
        </p:nvSpPr>
        <p:spPr>
          <a:xfrm>
            <a:off x="838200" y="1876508"/>
            <a:ext cx="10515600" cy="4308405"/>
          </a:xfrm>
        </p:spPr>
        <p:txBody>
          <a:bodyPr>
            <a:normAutofit fontScale="92500"/>
          </a:bodyPr>
          <a:lstStyle/>
          <a:p>
            <a:r>
              <a:rPr lang="en-US" altLang="zh-CN" dirty="0" err="1"/>
              <a:t>Xcode</a:t>
            </a:r>
            <a:r>
              <a:rPr lang="en-US" altLang="zh-CN" dirty="0"/>
              <a:t> </a:t>
            </a:r>
            <a:r>
              <a:rPr lang="zh-CN" altLang="en-US" dirty="0"/>
              <a:t>编译器是开发</a:t>
            </a:r>
            <a:r>
              <a:rPr lang="en-US" altLang="zh-CN" dirty="0"/>
              <a:t>Mac OS </a:t>
            </a:r>
            <a:r>
              <a:rPr lang="zh-CN" altLang="en-US" dirty="0"/>
              <a:t>和</a:t>
            </a:r>
            <a:r>
              <a:rPr lang="en-US" altLang="zh-CN" dirty="0"/>
              <a:t>iOS </a:t>
            </a:r>
            <a:r>
              <a:rPr lang="zh-CN" altLang="en-US" dirty="0"/>
              <a:t>应用程序的编译器</a:t>
            </a:r>
            <a:endParaRPr lang="en-US" altLang="zh-CN" dirty="0"/>
          </a:p>
          <a:p>
            <a:r>
              <a:rPr lang="en-US" altLang="zh-CN" dirty="0" err="1"/>
              <a:t>Xcode</a:t>
            </a:r>
            <a:r>
              <a:rPr lang="zh-CN" altLang="en-US" dirty="0"/>
              <a:t>编译器官方下载服务器在国外，中国下载速度非常慢</a:t>
            </a:r>
            <a:endParaRPr lang="en-US" altLang="zh-CN" dirty="0"/>
          </a:p>
          <a:p>
            <a:r>
              <a:rPr lang="zh-CN" altLang="en-US" dirty="0"/>
              <a:t>第三方的</a:t>
            </a:r>
            <a:r>
              <a:rPr lang="en-US" altLang="zh-CN" dirty="0" err="1"/>
              <a:t>Xcode</a:t>
            </a:r>
            <a:r>
              <a:rPr lang="zh-CN" altLang="en-US" dirty="0"/>
              <a:t>编译器有病毒，编译的时候把恶意代码输入到程序里面</a:t>
            </a:r>
            <a:endParaRPr lang="en-US" altLang="zh-CN" dirty="0"/>
          </a:p>
          <a:p>
            <a:r>
              <a:rPr lang="zh-CN" altLang="en-US" dirty="0"/>
              <a:t>导致其编译出来的</a:t>
            </a:r>
            <a:r>
              <a:rPr lang="en-US" altLang="zh-CN" dirty="0"/>
              <a:t>App</a:t>
            </a:r>
            <a:r>
              <a:rPr lang="zh-CN" altLang="en-US" dirty="0"/>
              <a:t>都带有后门代码，会在最终客户端运行时将隐私信息提交给第三方</a:t>
            </a:r>
            <a:endParaRPr lang="en-US" altLang="zh-CN" dirty="0"/>
          </a:p>
          <a:p>
            <a:r>
              <a:rPr lang="zh-CN" altLang="en-US" dirty="0"/>
              <a:t>根据盘古团队</a:t>
            </a:r>
            <a:r>
              <a:rPr lang="en-US" altLang="zh-CN" dirty="0"/>
              <a:t>2018</a:t>
            </a:r>
            <a:r>
              <a:rPr lang="zh-CN" altLang="en-US" dirty="0"/>
              <a:t>年数据显示，已检测到超过</a:t>
            </a:r>
            <a:r>
              <a:rPr lang="en-US" altLang="zh-CN" dirty="0"/>
              <a:t>800</a:t>
            </a:r>
            <a:r>
              <a:rPr lang="zh-CN" altLang="en-US" dirty="0"/>
              <a:t>个不同版本的应用感染了</a:t>
            </a:r>
            <a:r>
              <a:rPr lang="en-US" altLang="zh-CN" dirty="0" err="1"/>
              <a:t>XcodeGhost</a:t>
            </a:r>
            <a:r>
              <a:rPr lang="zh-CN" altLang="en-US" dirty="0"/>
              <a:t>病毒</a:t>
            </a:r>
            <a:endParaRPr lang="en-US" altLang="zh-C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XcodeGhost</a:t>
            </a:r>
            <a:r>
              <a:rPr lang="zh-CN" altLang="en-US" dirty="0"/>
              <a:t>的病毒</a:t>
            </a:r>
          </a:p>
        </p:txBody>
      </p:sp>
      <p:pic>
        <p:nvPicPr>
          <p:cNvPr id="4" name="内容占位符 3"/>
          <p:cNvPicPr>
            <a:picLocks noGrp="1" noChangeAspect="1"/>
          </p:cNvPicPr>
          <p:nvPr>
            <p:ph idx="1"/>
          </p:nvPr>
        </p:nvPicPr>
        <p:blipFill>
          <a:blip r:embed="rId2"/>
          <a:stretch>
            <a:fillRect/>
          </a:stretch>
        </p:blipFill>
        <p:spPr>
          <a:xfrm>
            <a:off x="962809" y="2006600"/>
            <a:ext cx="4239294" cy="4170363"/>
          </a:xfrm>
          <a:prstGeom prst="rect">
            <a:avLst/>
          </a:prstGeom>
        </p:spPr>
      </p:pic>
      <p:sp>
        <p:nvSpPr>
          <p:cNvPr id="3" name="文本框 2"/>
          <p:cNvSpPr txBox="1"/>
          <p:nvPr/>
        </p:nvSpPr>
        <p:spPr>
          <a:xfrm>
            <a:off x="6774511" y="2433099"/>
            <a:ext cx="3858749" cy="2308324"/>
          </a:xfrm>
          <a:prstGeom prst="rect">
            <a:avLst/>
          </a:prstGeom>
          <a:noFill/>
        </p:spPr>
        <p:txBody>
          <a:bodyPr wrap="none" rtlCol="0">
            <a:spAutoFit/>
          </a:bodyPr>
          <a:lstStyle/>
          <a:p>
            <a:r>
              <a:rPr lang="en-US" altLang="zh-CN" sz="3600" dirty="0"/>
              <a:t>1  </a:t>
            </a:r>
            <a:r>
              <a:rPr lang="zh-CN" altLang="en-US" sz="3600" dirty="0"/>
              <a:t>病毒如何植入</a:t>
            </a:r>
            <a:r>
              <a:rPr lang="en-US" altLang="zh-CN" sz="3600" dirty="0"/>
              <a:t>?</a:t>
            </a:r>
          </a:p>
          <a:p>
            <a:endParaRPr lang="en-US" altLang="zh-CN" sz="3600" dirty="0"/>
          </a:p>
          <a:p>
            <a:endParaRPr lang="en-US" altLang="zh-CN" sz="3600" dirty="0"/>
          </a:p>
          <a:p>
            <a:r>
              <a:rPr lang="en-US" altLang="zh-CN" sz="3600" dirty="0"/>
              <a:t>2  </a:t>
            </a:r>
            <a:r>
              <a:rPr lang="zh-CN" altLang="en-US" sz="3600" dirty="0"/>
              <a:t>如何分析病毒？</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为什么要学习汇编语言</a:t>
            </a:r>
          </a:p>
        </p:txBody>
      </p:sp>
      <p:sp>
        <p:nvSpPr>
          <p:cNvPr id="3" name="内容占位符 2"/>
          <p:cNvSpPr>
            <a:spLocks noGrp="1"/>
          </p:cNvSpPr>
          <p:nvPr>
            <p:ph idx="1"/>
          </p:nvPr>
        </p:nvSpPr>
        <p:spPr>
          <a:xfrm>
            <a:off x="938255" y="1695577"/>
            <a:ext cx="9137610" cy="4386137"/>
          </a:xfrm>
        </p:spPr>
        <p:txBody>
          <a:bodyPr>
            <a:normAutofit fontScale="92500" lnSpcReduction="10000"/>
          </a:bodyPr>
          <a:lstStyle/>
          <a:p>
            <a:r>
              <a:rPr lang="zh-CN" altLang="en-US" dirty="0"/>
              <a:t>软件</a:t>
            </a:r>
            <a:r>
              <a:rPr lang="zh-CN" altLang="en-US" dirty="0">
                <a:solidFill>
                  <a:srgbClr val="FF0000"/>
                </a:solidFill>
              </a:rPr>
              <a:t>加固</a:t>
            </a:r>
            <a:r>
              <a:rPr lang="zh-CN" altLang="en-US" dirty="0"/>
              <a:t>（</a:t>
            </a:r>
            <a:r>
              <a:rPr lang="en-US" altLang="zh-CN" dirty="0"/>
              <a:t>software hardening</a:t>
            </a:r>
            <a:r>
              <a:rPr lang="zh-CN" altLang="en-US" dirty="0"/>
              <a:t>）</a:t>
            </a:r>
            <a:endParaRPr lang="en-US" altLang="zh-CN" dirty="0"/>
          </a:p>
          <a:p>
            <a:pPr lvl="1"/>
            <a:r>
              <a:rPr lang="zh-CN" altLang="en-US" dirty="0"/>
              <a:t>水印、指纹、混淆、版权保护</a:t>
            </a:r>
            <a:endParaRPr lang="en-US" altLang="zh-CN" dirty="0"/>
          </a:p>
          <a:p>
            <a:r>
              <a:rPr lang="zh-CN" altLang="en-US" dirty="0"/>
              <a:t>软件自动</a:t>
            </a:r>
            <a:r>
              <a:rPr lang="zh-CN" altLang="en-US" dirty="0">
                <a:solidFill>
                  <a:srgbClr val="FF0000"/>
                </a:solidFill>
              </a:rPr>
              <a:t>修复</a:t>
            </a:r>
            <a:r>
              <a:rPr lang="zh-CN" altLang="en-US" dirty="0"/>
              <a:t>（</a:t>
            </a:r>
            <a:r>
              <a:rPr lang="en-US" altLang="zh-CN" dirty="0"/>
              <a:t>automated repair</a:t>
            </a:r>
            <a:r>
              <a:rPr lang="zh-CN" altLang="en-US" dirty="0"/>
              <a:t>）</a:t>
            </a:r>
            <a:endParaRPr lang="en-US" altLang="zh-CN" dirty="0"/>
          </a:p>
          <a:p>
            <a:pPr lvl="1"/>
            <a:r>
              <a:rPr lang="zh-CN" altLang="en-US" dirty="0"/>
              <a:t>软件补丁（</a:t>
            </a:r>
            <a:r>
              <a:rPr lang="en-US" altLang="zh-CN" dirty="0"/>
              <a:t>patch</a:t>
            </a:r>
            <a:r>
              <a:rPr lang="zh-CN" altLang="en-US" dirty="0"/>
              <a:t>），不用重新编译</a:t>
            </a:r>
            <a:endParaRPr lang="en-US" altLang="zh-CN" dirty="0"/>
          </a:p>
          <a:p>
            <a:r>
              <a:rPr lang="zh-CN" altLang="en-US" dirty="0"/>
              <a:t>软件</a:t>
            </a:r>
            <a:r>
              <a:rPr lang="zh-CN" altLang="en-US" dirty="0">
                <a:solidFill>
                  <a:srgbClr val="FF0000"/>
                </a:solidFill>
              </a:rPr>
              <a:t>插装</a:t>
            </a:r>
            <a:r>
              <a:rPr lang="zh-CN" altLang="en-US" dirty="0"/>
              <a:t>（</a:t>
            </a:r>
            <a:r>
              <a:rPr lang="en-US" altLang="zh-CN" dirty="0"/>
              <a:t>instrumentation</a:t>
            </a:r>
            <a:r>
              <a:rPr lang="zh-CN" altLang="en-US" dirty="0"/>
              <a:t>）</a:t>
            </a:r>
            <a:endParaRPr lang="en-US" altLang="zh-CN" dirty="0"/>
          </a:p>
          <a:p>
            <a:pPr lvl="1"/>
            <a:r>
              <a:rPr lang="zh-CN" altLang="en-US" dirty="0"/>
              <a:t>虚拟化技术</a:t>
            </a:r>
            <a:endParaRPr lang="en-US" altLang="zh-CN" dirty="0"/>
          </a:p>
          <a:p>
            <a:r>
              <a:rPr lang="zh-CN" altLang="en-US" dirty="0"/>
              <a:t>软件</a:t>
            </a:r>
            <a:r>
              <a:rPr lang="zh-CN" altLang="en-US" dirty="0">
                <a:solidFill>
                  <a:srgbClr val="FF0000"/>
                </a:solidFill>
              </a:rPr>
              <a:t>优化</a:t>
            </a:r>
            <a:r>
              <a:rPr lang="zh-CN" altLang="en-US" dirty="0"/>
              <a:t>（</a:t>
            </a:r>
            <a:r>
              <a:rPr lang="en-US" altLang="zh-CN" dirty="0"/>
              <a:t>optimization</a:t>
            </a:r>
            <a:r>
              <a:rPr lang="zh-CN" altLang="en-US" dirty="0"/>
              <a:t>）</a:t>
            </a:r>
            <a:endParaRPr lang="en-US" altLang="zh-CN" dirty="0"/>
          </a:p>
          <a:p>
            <a:r>
              <a:rPr lang="zh-CN" altLang="en-US" dirty="0"/>
              <a:t>软件</a:t>
            </a:r>
            <a:r>
              <a:rPr lang="zh-CN" altLang="en-US" dirty="0">
                <a:solidFill>
                  <a:srgbClr val="FF0000"/>
                </a:solidFill>
              </a:rPr>
              <a:t>调试</a:t>
            </a:r>
            <a:r>
              <a:rPr lang="zh-CN" altLang="en-US" dirty="0"/>
              <a:t>（</a:t>
            </a:r>
            <a:r>
              <a:rPr lang="en-US" altLang="zh-CN" dirty="0"/>
              <a:t>debugging</a:t>
            </a:r>
            <a:r>
              <a:rPr lang="zh-CN" altLang="en-US" dirty="0"/>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为什么学习汇编语言</a:t>
            </a:r>
          </a:p>
        </p:txBody>
      </p:sp>
      <p:sp>
        <p:nvSpPr>
          <p:cNvPr id="3" name="内容占位符 2"/>
          <p:cNvSpPr>
            <a:spLocks noGrp="1"/>
          </p:cNvSpPr>
          <p:nvPr>
            <p:ph idx="1"/>
          </p:nvPr>
        </p:nvSpPr>
        <p:spPr/>
        <p:txBody>
          <a:bodyPr/>
          <a:lstStyle/>
          <a:p>
            <a:pPr>
              <a:lnSpc>
                <a:spcPct val="150000"/>
              </a:lnSpc>
            </a:pPr>
            <a:r>
              <a:rPr lang="zh-CN" altLang="en-US" dirty="0"/>
              <a:t>汇编语言和逆向工程是</a:t>
            </a:r>
            <a:r>
              <a:rPr lang="zh-CN" altLang="en-US" b="1" dirty="0">
                <a:solidFill>
                  <a:srgbClr val="FF0000"/>
                </a:solidFill>
              </a:rPr>
              <a:t>系统开发、系统安全</a:t>
            </a:r>
            <a:r>
              <a:rPr lang="zh-CN" altLang="en-US" dirty="0"/>
              <a:t>的基础课程</a:t>
            </a:r>
            <a:endParaRPr lang="en-US" altLang="zh-CN" dirty="0"/>
          </a:p>
          <a:p>
            <a:pPr lvl="1"/>
            <a:r>
              <a:rPr lang="zh-CN" altLang="en-US" dirty="0"/>
              <a:t>系统内核开发、硬件驱动开发</a:t>
            </a:r>
            <a:endParaRPr lang="en-US" altLang="zh-CN" dirty="0"/>
          </a:p>
          <a:p>
            <a:pPr lvl="1"/>
            <a:r>
              <a:rPr lang="zh-CN" altLang="en-US" dirty="0"/>
              <a:t>软件安全分析</a:t>
            </a:r>
            <a:endParaRPr lang="en-US" altLang="zh-CN" dirty="0"/>
          </a:p>
          <a:p>
            <a:pPr lvl="1"/>
            <a:r>
              <a:rPr lang="zh-CN" altLang="en-US" dirty="0"/>
              <a:t>计算机病毒分析</a:t>
            </a:r>
            <a:endParaRPr lang="en-US" altLang="zh-CN" dirty="0"/>
          </a:p>
          <a:p>
            <a:pPr lvl="1"/>
            <a:r>
              <a:rPr lang="zh-CN" altLang="en-US" dirty="0"/>
              <a:t>网络渗透与入侵检测</a:t>
            </a:r>
            <a:endParaRPr lang="en-US" altLang="zh-CN" dirty="0"/>
          </a:p>
          <a:p>
            <a:pPr lvl="1"/>
            <a:r>
              <a:rPr lang="zh-CN" altLang="en-US" dirty="0"/>
              <a:t>漏洞分析</a:t>
            </a:r>
            <a:endParaRPr lang="en-US" altLang="zh-CN" dirty="0"/>
          </a:p>
          <a:p>
            <a:pPr lvl="1"/>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汇编语言缺点</a:t>
            </a:r>
          </a:p>
        </p:txBody>
      </p:sp>
      <p:sp>
        <p:nvSpPr>
          <p:cNvPr id="3" name="内容占位符 2"/>
          <p:cNvSpPr>
            <a:spLocks noGrp="1"/>
          </p:cNvSpPr>
          <p:nvPr>
            <p:ph idx="1"/>
          </p:nvPr>
        </p:nvSpPr>
        <p:spPr/>
        <p:txBody>
          <a:bodyPr>
            <a:normAutofit/>
          </a:bodyPr>
          <a:lstStyle/>
          <a:p>
            <a:r>
              <a:rPr lang="zh-CN" altLang="en-US" dirty="0"/>
              <a:t>学习难度：需要了解</a:t>
            </a:r>
            <a:r>
              <a:rPr lang="zh-CN" altLang="en-US" dirty="0">
                <a:solidFill>
                  <a:srgbClr val="FF0000"/>
                </a:solidFill>
              </a:rPr>
              <a:t>硬件</a:t>
            </a:r>
            <a:r>
              <a:rPr lang="zh-CN" altLang="en-US" dirty="0"/>
              <a:t>和</a:t>
            </a:r>
            <a:r>
              <a:rPr lang="zh-CN" altLang="en-US" dirty="0">
                <a:solidFill>
                  <a:srgbClr val="FF0000"/>
                </a:solidFill>
              </a:rPr>
              <a:t>系统</a:t>
            </a:r>
            <a:r>
              <a:rPr lang="zh-CN" altLang="en-US" dirty="0"/>
              <a:t>的知识，</a:t>
            </a:r>
            <a:endParaRPr lang="en-US" altLang="zh-CN" dirty="0"/>
          </a:p>
          <a:p>
            <a:r>
              <a:rPr lang="zh-CN" altLang="en-US" dirty="0"/>
              <a:t>可移植性：</a:t>
            </a:r>
            <a:r>
              <a:rPr lang="en-US" altLang="zh-CN" dirty="0"/>
              <a:t>CPU</a:t>
            </a:r>
            <a:r>
              <a:rPr lang="zh-CN" altLang="en-US" dirty="0"/>
              <a:t>架构和指令集的差异，移植性较弱</a:t>
            </a:r>
            <a:endParaRPr lang="en-US" altLang="zh-CN" dirty="0"/>
          </a:p>
          <a:p>
            <a:r>
              <a:rPr lang="zh-CN" altLang="en-US" dirty="0"/>
              <a:t>复杂性：程序较长，结构较松散</a:t>
            </a:r>
            <a:endParaRPr lang="en-US" altLang="zh-CN" dirty="0"/>
          </a:p>
          <a:p>
            <a:endParaRPr lang="en-US" altLang="zh-CN" dirty="0"/>
          </a:p>
          <a:p>
            <a:pPr>
              <a:buNone/>
            </a:pPr>
            <a:r>
              <a:rPr lang="zh-CN" altLang="en-US" dirty="0"/>
              <a:t>程序员较少选择汇编直接编程</a:t>
            </a:r>
            <a:endParaRPr lang="en-US" altLang="zh-CN" dirty="0"/>
          </a:p>
          <a:p>
            <a:endParaRPr lang="en-US" altLang="zh-CN" dirty="0"/>
          </a:p>
          <a:p>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44727" y="2337582"/>
            <a:ext cx="6400800" cy="1143000"/>
          </a:xfrm>
        </p:spPr>
        <p:txBody>
          <a:bodyPr/>
          <a:lstStyle/>
          <a:p>
            <a:pPr algn="ctr"/>
            <a:r>
              <a:rPr lang="zh-CN" altLang="en-US" dirty="0">
                <a:solidFill>
                  <a:schemeClr val="tx1"/>
                </a:solidFill>
              </a:rPr>
              <a:t>计算机编程语言</a:t>
            </a:r>
            <a:endParaRPr 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计算机编程语言</a:t>
            </a:r>
          </a:p>
        </p:txBody>
      </p:sp>
      <p:sp>
        <p:nvSpPr>
          <p:cNvPr id="4" name="内容占位符 3"/>
          <p:cNvSpPr>
            <a:spLocks noGrp="1"/>
          </p:cNvSpPr>
          <p:nvPr>
            <p:ph idx="1"/>
          </p:nvPr>
        </p:nvSpPr>
        <p:spPr/>
        <p:txBody>
          <a:bodyPr/>
          <a:lstStyle/>
          <a:p>
            <a:pPr>
              <a:lnSpc>
                <a:spcPct val="150000"/>
              </a:lnSpc>
            </a:pPr>
            <a:r>
              <a:rPr lang="zh-CN" altLang="en-US" dirty="0"/>
              <a:t>机器语言</a:t>
            </a:r>
            <a:endParaRPr lang="en-US" altLang="zh-CN" dirty="0"/>
          </a:p>
          <a:p>
            <a:pPr>
              <a:lnSpc>
                <a:spcPct val="150000"/>
              </a:lnSpc>
            </a:pPr>
            <a:r>
              <a:rPr lang="zh-CN" altLang="en-US" dirty="0"/>
              <a:t>汇编语言</a:t>
            </a:r>
            <a:endParaRPr lang="en-US" altLang="zh-CN" dirty="0"/>
          </a:p>
          <a:p>
            <a:pPr>
              <a:lnSpc>
                <a:spcPct val="150000"/>
              </a:lnSpc>
            </a:pPr>
            <a:r>
              <a:rPr lang="zh-CN" altLang="en-US" dirty="0"/>
              <a:t>高级语言</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81036"/>
            <a:ext cx="10515600" cy="1325563"/>
          </a:xfrm>
        </p:spPr>
        <p:txBody>
          <a:bodyPr/>
          <a:lstStyle/>
          <a:p>
            <a:pPr algn="ctr"/>
            <a:r>
              <a:rPr lang="zh-CN" altLang="en-US" dirty="0"/>
              <a:t>汇编语言与逆向技术</a:t>
            </a:r>
          </a:p>
        </p:txBody>
      </p:sp>
      <p:sp>
        <p:nvSpPr>
          <p:cNvPr id="3" name="内容占位符 2"/>
          <p:cNvSpPr>
            <a:spLocks noGrp="1"/>
          </p:cNvSpPr>
          <p:nvPr>
            <p:ph idx="1"/>
          </p:nvPr>
        </p:nvSpPr>
        <p:spPr/>
        <p:txBody>
          <a:bodyPr/>
          <a:lstStyle/>
          <a:p>
            <a:pPr>
              <a:lnSpc>
                <a:spcPct val="150000"/>
              </a:lnSpc>
            </a:pPr>
            <a:r>
              <a:rPr lang="zh-CN" altLang="en-US" dirty="0">
                <a:latin typeface="宋体" panose="02010600030101010101" pitchFamily="2" charset="-122"/>
              </a:rPr>
              <a:t>实验安排：</a:t>
            </a:r>
            <a:endParaRPr lang="en-US" altLang="zh-CN" dirty="0">
              <a:latin typeface="宋体" panose="02010600030101010101" pitchFamily="2" charset="-122"/>
            </a:endParaRPr>
          </a:p>
          <a:p>
            <a:pPr lvl="1">
              <a:lnSpc>
                <a:spcPct val="150000"/>
              </a:lnSpc>
            </a:pPr>
            <a:r>
              <a:rPr lang="en-US" altLang="zh-CN" dirty="0">
                <a:latin typeface="宋体" panose="02010600030101010101" pitchFamily="2" charset="-122"/>
              </a:rPr>
              <a:t>20XX-20XX</a:t>
            </a:r>
            <a:r>
              <a:rPr lang="zh-CN" altLang="en-US" dirty="0">
                <a:latin typeface="宋体" panose="02010600030101010101" pitchFamily="2" charset="-122"/>
              </a:rPr>
              <a:t>学年 第一学期</a:t>
            </a:r>
            <a:endParaRPr lang="en-US" altLang="zh-CN" dirty="0">
              <a:latin typeface="宋体" panose="02010600030101010101" pitchFamily="2" charset="-122"/>
            </a:endParaRPr>
          </a:p>
          <a:p>
            <a:pPr lvl="1">
              <a:lnSpc>
                <a:spcPct val="150000"/>
              </a:lnSpc>
            </a:pPr>
            <a:r>
              <a:rPr lang="zh-CN" altLang="zh-CN" dirty="0">
                <a:latin typeface="宋体" panose="02010600030101010101" pitchFamily="2" charset="-122"/>
              </a:rPr>
              <a:t>星期</a:t>
            </a:r>
            <a:r>
              <a:rPr lang="en-US" altLang="zh-CN" dirty="0">
                <a:latin typeface="宋体" panose="02010600030101010101" pitchFamily="2" charset="-122"/>
              </a:rPr>
              <a:t>X</a:t>
            </a:r>
            <a:r>
              <a:rPr lang="zh-CN" altLang="zh-CN" dirty="0">
                <a:latin typeface="宋体" panose="02010600030101010101" pitchFamily="2" charset="-122"/>
              </a:rPr>
              <a:t> </a:t>
            </a:r>
            <a:r>
              <a:rPr lang="en-US" altLang="zh-CN" dirty="0">
                <a:latin typeface="宋体" panose="02010600030101010101" pitchFamily="2" charset="-122"/>
              </a:rPr>
              <a:t>XX</a:t>
            </a:r>
            <a:r>
              <a:rPr lang="zh-CN" altLang="en-US" dirty="0">
                <a:latin typeface="宋体" panose="02010600030101010101" pitchFamily="2" charset="-122"/>
              </a:rPr>
              <a:t>：</a:t>
            </a:r>
            <a:r>
              <a:rPr lang="en-US" altLang="zh-CN" dirty="0">
                <a:latin typeface="宋体" panose="02010600030101010101" pitchFamily="2" charset="-122"/>
              </a:rPr>
              <a:t>XX-XX</a:t>
            </a:r>
            <a:r>
              <a:rPr lang="zh-CN" altLang="en-US" dirty="0">
                <a:latin typeface="宋体" panose="02010600030101010101" pitchFamily="2" charset="-122"/>
              </a:rPr>
              <a:t>：</a:t>
            </a:r>
            <a:r>
              <a:rPr lang="en-US" altLang="zh-CN" dirty="0">
                <a:latin typeface="宋体" panose="02010600030101010101" pitchFamily="2" charset="-122"/>
              </a:rPr>
              <a:t>XX [X-X</a:t>
            </a:r>
            <a:r>
              <a:rPr lang="zh-CN" altLang="en-US" dirty="0">
                <a:latin typeface="宋体" panose="02010600030101010101" pitchFamily="2" charset="-122"/>
              </a:rPr>
              <a:t>周</a:t>
            </a:r>
            <a:r>
              <a:rPr lang="en-US" altLang="zh-CN" dirty="0">
                <a:latin typeface="宋体" panose="02010600030101010101" pitchFamily="2" charset="-122"/>
              </a:rPr>
              <a:t>]</a:t>
            </a:r>
          </a:p>
          <a:p>
            <a:pPr lvl="1">
              <a:lnSpc>
                <a:spcPct val="150000"/>
              </a:lnSpc>
            </a:pPr>
            <a:r>
              <a:rPr lang="zh-CN" altLang="zh-CN" dirty="0">
                <a:latin typeface="宋体" panose="02010600030101010101" pitchFamily="2" charset="-122"/>
              </a:rPr>
              <a:t>津南</a:t>
            </a:r>
            <a:r>
              <a:rPr lang="zh-CN" altLang="en-US" dirty="0">
                <a:solidFill>
                  <a:srgbClr val="FF0000"/>
                </a:solidFill>
                <a:latin typeface="宋体" panose="02010600030101010101" pitchFamily="2" charset="-122"/>
              </a:rPr>
              <a:t>实验楼</a:t>
            </a:r>
            <a:r>
              <a:rPr lang="en-US" altLang="zh-CN" dirty="0">
                <a:latin typeface="宋体" panose="02010600030101010101" pitchFamily="2" charset="-122"/>
              </a:rPr>
              <a:t>X</a:t>
            </a:r>
            <a:r>
              <a:rPr lang="zh-CN" altLang="zh-CN" dirty="0">
                <a:latin typeface="宋体" panose="02010600030101010101" pitchFamily="2" charset="-122"/>
              </a:rPr>
              <a:t>区</a:t>
            </a:r>
            <a:r>
              <a:rPr lang="en-US" altLang="zh-CN" dirty="0">
                <a:latin typeface="宋体" panose="02010600030101010101" pitchFamily="2" charset="-122"/>
              </a:rPr>
              <a:t>XXX</a:t>
            </a:r>
          </a:p>
          <a:p>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07231"/>
            <a:ext cx="10515600" cy="983457"/>
          </a:xfrm>
        </p:spPr>
        <p:txBody>
          <a:bodyPr/>
          <a:lstStyle/>
          <a:p>
            <a:pPr algn="ctr"/>
            <a:r>
              <a:rPr lang="zh-CN" altLang="en-US" dirty="0"/>
              <a:t>计算机编程语言</a:t>
            </a:r>
          </a:p>
        </p:txBody>
      </p:sp>
      <p:sp>
        <p:nvSpPr>
          <p:cNvPr id="3" name="内容占位符 2"/>
          <p:cNvSpPr>
            <a:spLocks noGrp="1"/>
          </p:cNvSpPr>
          <p:nvPr>
            <p:ph idx="1"/>
          </p:nvPr>
        </p:nvSpPr>
        <p:spPr>
          <a:xfrm>
            <a:off x="2135189" y="1706335"/>
            <a:ext cx="7940675" cy="4092575"/>
          </a:xfrm>
        </p:spPr>
        <p:txBody>
          <a:bodyPr/>
          <a:lstStyle/>
          <a:p>
            <a:pPr>
              <a:lnSpc>
                <a:spcPct val="150000"/>
              </a:lnSpc>
            </a:pPr>
            <a:r>
              <a:rPr lang="en-US" altLang="zh-CN" dirty="0"/>
              <a:t>1946</a:t>
            </a:r>
            <a:r>
              <a:rPr lang="zh-CN" altLang="en-US" dirty="0"/>
              <a:t>年第一台计算机问世</a:t>
            </a:r>
            <a:endParaRPr lang="en-US" altLang="zh-CN" dirty="0"/>
          </a:p>
          <a:p>
            <a:pPr>
              <a:lnSpc>
                <a:spcPct val="150000"/>
              </a:lnSpc>
            </a:pPr>
            <a:r>
              <a:rPr lang="zh-CN" altLang="en-US" dirty="0"/>
              <a:t>人机交互成为研究方向</a:t>
            </a:r>
            <a:endParaRPr lang="en-US" altLang="zh-CN" dirty="0"/>
          </a:p>
          <a:p>
            <a:pPr>
              <a:lnSpc>
                <a:spcPct val="150000"/>
              </a:lnSpc>
            </a:pPr>
            <a:r>
              <a:rPr lang="zh-CN" altLang="en-US" dirty="0"/>
              <a:t>更高效、更简便</a:t>
            </a:r>
            <a:endParaRPr lang="en-US" altLang="zh-CN" dirty="0"/>
          </a:p>
          <a:p>
            <a:pPr lvl="1">
              <a:lnSpc>
                <a:spcPct val="150000"/>
              </a:lnSpc>
            </a:pPr>
            <a:r>
              <a:rPr lang="zh-CN" altLang="en-US" dirty="0"/>
              <a:t>二进制机器语言</a:t>
            </a:r>
            <a:endParaRPr lang="en-US" altLang="zh-CN" dirty="0"/>
          </a:p>
          <a:p>
            <a:pPr lvl="1">
              <a:lnSpc>
                <a:spcPct val="150000"/>
              </a:lnSpc>
            </a:pPr>
            <a:r>
              <a:rPr lang="zh-CN" altLang="en-US" dirty="0">
                <a:solidFill>
                  <a:srgbClr val="FF0000"/>
                </a:solidFill>
              </a:rPr>
              <a:t>助记符汇编语言（</a:t>
            </a:r>
            <a:r>
              <a:rPr lang="en-US" altLang="zh-CN" dirty="0">
                <a:solidFill>
                  <a:srgbClr val="FF0000"/>
                </a:solidFill>
              </a:rPr>
              <a:t>1949</a:t>
            </a:r>
            <a:r>
              <a:rPr lang="zh-CN" altLang="en-US" dirty="0">
                <a:solidFill>
                  <a:srgbClr val="FF0000"/>
                </a:solidFill>
              </a:rPr>
              <a:t>年）</a:t>
            </a:r>
            <a:endParaRPr lang="en-US" altLang="zh-CN" dirty="0">
              <a:solidFill>
                <a:srgbClr val="FF0000"/>
              </a:solidFill>
            </a:endParaRPr>
          </a:p>
          <a:p>
            <a:pPr lvl="1">
              <a:lnSpc>
                <a:spcPct val="150000"/>
              </a:lnSpc>
            </a:pPr>
            <a:r>
              <a:rPr lang="zh-CN" altLang="en-US" dirty="0"/>
              <a:t>可以跨平台编译和执行的高级语言</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57238"/>
            <a:ext cx="10515600" cy="933450"/>
          </a:xfrm>
        </p:spPr>
        <p:txBody>
          <a:bodyPr/>
          <a:lstStyle/>
          <a:p>
            <a:pPr algn="ctr"/>
            <a:r>
              <a:rPr lang="zh-CN" altLang="en-US" dirty="0"/>
              <a:t>机器语言</a:t>
            </a:r>
          </a:p>
        </p:txBody>
      </p:sp>
      <p:pic>
        <p:nvPicPr>
          <p:cNvPr id="5" name="内容占位符 4"/>
          <p:cNvPicPr>
            <a:picLocks noGrp="1" noChangeAspect="1"/>
          </p:cNvPicPr>
          <p:nvPr>
            <p:ph idx="1"/>
          </p:nvPr>
        </p:nvPicPr>
        <p:blipFill>
          <a:blip r:embed="rId2"/>
          <a:stretch>
            <a:fillRect/>
          </a:stretch>
        </p:blipFill>
        <p:spPr>
          <a:xfrm>
            <a:off x="1523999" y="2357663"/>
            <a:ext cx="6655812" cy="3314700"/>
          </a:xfrm>
        </p:spPr>
      </p:pic>
      <p:pic>
        <p:nvPicPr>
          <p:cNvPr id="7" name="图片 6"/>
          <p:cNvPicPr>
            <a:picLocks noChangeAspect="1"/>
          </p:cNvPicPr>
          <p:nvPr/>
        </p:nvPicPr>
        <p:blipFill>
          <a:blip r:embed="rId3"/>
          <a:stretch>
            <a:fillRect/>
          </a:stretch>
        </p:blipFill>
        <p:spPr>
          <a:xfrm>
            <a:off x="5943600" y="2357663"/>
            <a:ext cx="4724400" cy="33147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64394"/>
            <a:ext cx="10515600" cy="826294"/>
          </a:xfrm>
        </p:spPr>
        <p:txBody>
          <a:bodyPr/>
          <a:lstStyle/>
          <a:p>
            <a:pPr algn="ctr"/>
            <a:r>
              <a:rPr lang="zh-CN" altLang="en-US" dirty="0"/>
              <a:t>汇编语言 </a:t>
            </a:r>
          </a:p>
        </p:txBody>
      </p:sp>
      <p:sp>
        <p:nvSpPr>
          <p:cNvPr id="3" name="内容占位符 2"/>
          <p:cNvSpPr>
            <a:spLocks noGrp="1"/>
          </p:cNvSpPr>
          <p:nvPr>
            <p:ph idx="1"/>
          </p:nvPr>
        </p:nvSpPr>
        <p:spPr>
          <a:xfrm>
            <a:off x="719732" y="1690688"/>
            <a:ext cx="10515600" cy="1237444"/>
          </a:xfrm>
        </p:spPr>
        <p:txBody>
          <a:bodyPr>
            <a:normAutofit fontScale="92500" lnSpcReduction="10000"/>
          </a:bodyPr>
          <a:lstStyle/>
          <a:p>
            <a:r>
              <a:rPr lang="en-US" altLang="zh-CN" b="1" dirty="0">
                <a:solidFill>
                  <a:srgbClr val="FF0000"/>
                </a:solidFill>
              </a:rPr>
              <a:t>助记符</a:t>
            </a:r>
            <a:r>
              <a:rPr lang="zh-CN" altLang="zh-CN" dirty="0"/>
              <a:t>代替</a:t>
            </a:r>
            <a:r>
              <a:rPr lang="en-US" altLang="zh-CN" dirty="0"/>
              <a:t>机器</a:t>
            </a:r>
            <a:r>
              <a:rPr lang="zh-CN" altLang="en-US" dirty="0"/>
              <a:t>语言中</a:t>
            </a:r>
            <a:r>
              <a:rPr lang="zh-CN" altLang="zh-CN" dirty="0"/>
              <a:t>的二进制</a:t>
            </a:r>
            <a:r>
              <a:rPr lang="en-US" altLang="zh-CN" b="1" dirty="0">
                <a:solidFill>
                  <a:srgbClr val="7030A0"/>
                </a:solidFill>
              </a:rPr>
              <a:t>操作码</a:t>
            </a:r>
          </a:p>
          <a:p>
            <a:r>
              <a:rPr lang="zh-CN" altLang="zh-CN" b="1" dirty="0">
                <a:solidFill>
                  <a:srgbClr val="FF0000"/>
                </a:solidFill>
              </a:rPr>
              <a:t>地址符号</a:t>
            </a:r>
            <a:r>
              <a:rPr lang="zh-CN" altLang="zh-CN" dirty="0"/>
              <a:t>或</a:t>
            </a:r>
            <a:r>
              <a:rPr lang="zh-CN" altLang="zh-CN" b="1" dirty="0">
                <a:solidFill>
                  <a:srgbClr val="FF0000"/>
                </a:solidFill>
              </a:rPr>
              <a:t>标号</a:t>
            </a:r>
            <a:r>
              <a:rPr lang="zh-CN" altLang="en-US" dirty="0"/>
              <a:t>，</a:t>
            </a:r>
            <a:r>
              <a:rPr lang="zh-CN" altLang="zh-CN" dirty="0"/>
              <a:t>代替指令或</a:t>
            </a:r>
            <a:r>
              <a:rPr lang="en-US" altLang="zh-CN" dirty="0"/>
              <a:t>操作数</a:t>
            </a:r>
            <a:r>
              <a:rPr lang="zh-CN" altLang="zh-CN" dirty="0"/>
              <a:t>的二进制</a:t>
            </a:r>
            <a:r>
              <a:rPr lang="zh-CN" altLang="zh-CN" b="1" dirty="0">
                <a:solidFill>
                  <a:srgbClr val="7030A0"/>
                </a:solidFill>
              </a:rPr>
              <a:t>地址</a:t>
            </a:r>
            <a:endParaRPr lang="en-US" altLang="zh-CN" b="1" dirty="0">
              <a:solidFill>
                <a:srgbClr val="7030A0"/>
              </a:solidFill>
            </a:endParaRPr>
          </a:p>
          <a:p>
            <a:pPr lvl="1"/>
            <a:endParaRPr lang="zh-CN" altLang="en-US" dirty="0"/>
          </a:p>
        </p:txBody>
      </p:sp>
      <p:pic>
        <p:nvPicPr>
          <p:cNvPr id="8" name="图片 7"/>
          <p:cNvPicPr>
            <a:picLocks noChangeAspect="1"/>
          </p:cNvPicPr>
          <p:nvPr/>
        </p:nvPicPr>
        <p:blipFill>
          <a:blip r:embed="rId2"/>
          <a:stretch>
            <a:fillRect/>
          </a:stretch>
        </p:blipFill>
        <p:spPr>
          <a:xfrm>
            <a:off x="838199" y="2928132"/>
            <a:ext cx="8748713" cy="3906536"/>
          </a:xfrm>
          <a:prstGeom prst="rect">
            <a:avLst/>
          </a:prstGeom>
        </p:spPr>
      </p:pic>
      <p:sp>
        <p:nvSpPr>
          <p:cNvPr id="6" name="矩形 5"/>
          <p:cNvSpPr/>
          <p:nvPr/>
        </p:nvSpPr>
        <p:spPr>
          <a:xfrm>
            <a:off x="4729162" y="2928132"/>
            <a:ext cx="614364" cy="392986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957387" y="2928132"/>
            <a:ext cx="1471613" cy="39298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403650" y="3052360"/>
            <a:ext cx="1147763" cy="44807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403650" y="4737882"/>
            <a:ext cx="4183262" cy="44807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5" grpId="0" bldLvl="0" animBg="1"/>
      <p:bldP spid="9" grpId="0" bldLvl="0" animBg="1"/>
      <p:bldP spid="10"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高级语言</a:t>
            </a:r>
          </a:p>
        </p:txBody>
      </p:sp>
      <p:sp>
        <p:nvSpPr>
          <p:cNvPr id="3" name="内容占位符 2"/>
          <p:cNvSpPr>
            <a:spLocks noGrp="1"/>
          </p:cNvSpPr>
          <p:nvPr>
            <p:ph idx="1"/>
          </p:nvPr>
        </p:nvSpPr>
        <p:spPr/>
        <p:txBody>
          <a:bodyPr/>
          <a:lstStyle/>
          <a:p>
            <a:r>
              <a:rPr lang="zh-CN" altLang="en-US" dirty="0"/>
              <a:t>高级语言更接近</a:t>
            </a:r>
            <a:r>
              <a:rPr lang="zh-CN" altLang="zh-CN" dirty="0"/>
              <a:t>数学语言</a:t>
            </a:r>
            <a:r>
              <a:rPr lang="zh-CN" altLang="en-US" dirty="0"/>
              <a:t>或者</a:t>
            </a:r>
            <a:r>
              <a:rPr lang="zh-CN" altLang="zh-CN" dirty="0"/>
              <a:t>自然语言</a:t>
            </a:r>
            <a:endParaRPr lang="en-US" altLang="zh-CN" dirty="0"/>
          </a:p>
          <a:p>
            <a:pPr lvl="1"/>
            <a:r>
              <a:rPr lang="zh-CN" altLang="en-US" dirty="0"/>
              <a:t>偏</a:t>
            </a:r>
            <a:r>
              <a:rPr lang="zh-CN" altLang="en-US" dirty="0">
                <a:solidFill>
                  <a:srgbClr val="FF0000"/>
                </a:solidFill>
              </a:rPr>
              <a:t>数学语言</a:t>
            </a:r>
            <a:r>
              <a:rPr lang="zh-CN" altLang="en-US" dirty="0"/>
              <a:t>：</a:t>
            </a:r>
            <a:r>
              <a:rPr lang="en-US" altLang="zh-CN" dirty="0"/>
              <a:t>Pascal</a:t>
            </a:r>
            <a:r>
              <a:rPr lang="zh-CN" altLang="en-US" dirty="0"/>
              <a:t>、</a:t>
            </a:r>
            <a:r>
              <a:rPr lang="en-US" altLang="zh-CN" dirty="0" err="1"/>
              <a:t>Ocaml</a:t>
            </a:r>
            <a:r>
              <a:rPr lang="zh-CN" altLang="en-US" dirty="0"/>
              <a:t>、</a:t>
            </a:r>
            <a:r>
              <a:rPr lang="en-US" altLang="zh-CN" dirty="0"/>
              <a:t>R</a:t>
            </a:r>
          </a:p>
          <a:p>
            <a:pPr lvl="2"/>
            <a:r>
              <a:rPr lang="zh-CN" altLang="en-US" dirty="0"/>
              <a:t>函数式编程、多范式编程、基于规则的编程</a:t>
            </a:r>
            <a:endParaRPr lang="en-US" altLang="zh-CN" dirty="0"/>
          </a:p>
          <a:p>
            <a:pPr lvl="1"/>
            <a:r>
              <a:rPr lang="zh-CN" altLang="en-US" dirty="0"/>
              <a:t>偏</a:t>
            </a:r>
            <a:r>
              <a:rPr lang="zh-CN" altLang="en-US" dirty="0">
                <a:solidFill>
                  <a:srgbClr val="FF0000"/>
                </a:solidFill>
              </a:rPr>
              <a:t>自然语言</a:t>
            </a:r>
            <a:r>
              <a:rPr lang="zh-CN" altLang="en-US" dirty="0"/>
              <a:t>：</a:t>
            </a:r>
            <a:r>
              <a:rPr lang="en-US" altLang="zh-CN" dirty="0"/>
              <a:t>C++</a:t>
            </a:r>
            <a:r>
              <a:rPr lang="zh-CN" altLang="en-US" dirty="0"/>
              <a:t>、</a:t>
            </a:r>
            <a:r>
              <a:rPr lang="en-US" altLang="zh-CN" dirty="0"/>
              <a:t>Java</a:t>
            </a:r>
            <a:r>
              <a:rPr lang="zh-CN" altLang="en-US" dirty="0"/>
              <a:t>、</a:t>
            </a:r>
            <a:r>
              <a:rPr lang="en-US" altLang="zh-CN" dirty="0"/>
              <a:t>Python</a:t>
            </a:r>
          </a:p>
          <a:p>
            <a:pPr lvl="2"/>
            <a:r>
              <a:rPr lang="zh-CN" altLang="en-US" dirty="0"/>
              <a:t>面向对象（类、继承、多态）、面向过程</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高级语言</a:t>
            </a:r>
          </a:p>
        </p:txBody>
      </p:sp>
      <p:sp>
        <p:nvSpPr>
          <p:cNvPr id="3" name="内容占位符 2"/>
          <p:cNvSpPr>
            <a:spLocks noGrp="1"/>
          </p:cNvSpPr>
          <p:nvPr>
            <p:ph idx="1"/>
          </p:nvPr>
        </p:nvSpPr>
        <p:spPr/>
        <p:txBody>
          <a:bodyPr/>
          <a:lstStyle/>
          <a:p>
            <a:r>
              <a:rPr lang="zh-CN" altLang="en-US" dirty="0"/>
              <a:t>高级语言与汇编语言和机器语言之间是一对多的关系。</a:t>
            </a:r>
            <a:endParaRPr lang="en-US" altLang="zh-CN" dirty="0"/>
          </a:p>
          <a:p>
            <a:pPr lvl="1"/>
            <a:r>
              <a:rPr lang="zh-CN" altLang="en-US" dirty="0"/>
              <a:t>一条高级语言指令，编译之后，对应着多条机器码</a:t>
            </a:r>
          </a:p>
        </p:txBody>
      </p:sp>
      <p:pic>
        <p:nvPicPr>
          <p:cNvPr id="5" name="图片 4"/>
          <p:cNvPicPr>
            <a:picLocks noChangeAspect="1"/>
          </p:cNvPicPr>
          <p:nvPr/>
        </p:nvPicPr>
        <p:blipFill>
          <a:blip r:embed="rId2"/>
          <a:stretch>
            <a:fillRect/>
          </a:stretch>
        </p:blipFill>
        <p:spPr>
          <a:xfrm>
            <a:off x="40482" y="3149600"/>
            <a:ext cx="5081587" cy="1385887"/>
          </a:xfrm>
          <a:prstGeom prst="rect">
            <a:avLst/>
          </a:prstGeom>
        </p:spPr>
      </p:pic>
      <p:pic>
        <p:nvPicPr>
          <p:cNvPr id="7" name="图片 6"/>
          <p:cNvPicPr>
            <a:picLocks noChangeAspect="1"/>
          </p:cNvPicPr>
          <p:nvPr/>
        </p:nvPicPr>
        <p:blipFill>
          <a:blip r:embed="rId3"/>
          <a:stretch>
            <a:fillRect/>
          </a:stretch>
        </p:blipFill>
        <p:spPr>
          <a:xfrm>
            <a:off x="0" y="4394199"/>
            <a:ext cx="5122069" cy="1463448"/>
          </a:xfrm>
          <a:prstGeom prst="rect">
            <a:avLst/>
          </a:prstGeom>
        </p:spPr>
      </p:pic>
      <p:pic>
        <p:nvPicPr>
          <p:cNvPr id="9" name="图片 8"/>
          <p:cNvPicPr>
            <a:picLocks noChangeAspect="1"/>
          </p:cNvPicPr>
          <p:nvPr/>
        </p:nvPicPr>
        <p:blipFill>
          <a:blip r:embed="rId4"/>
          <a:stretch>
            <a:fillRect/>
          </a:stretch>
        </p:blipFill>
        <p:spPr>
          <a:xfrm>
            <a:off x="4881562" y="3354387"/>
            <a:ext cx="8801100" cy="2362200"/>
          </a:xfrm>
          <a:prstGeom prst="rect">
            <a:avLst/>
          </a:prstGeom>
        </p:spPr>
      </p:pic>
      <p:sp>
        <p:nvSpPr>
          <p:cNvPr id="10" name="矩形 9"/>
          <p:cNvSpPr/>
          <p:nvPr/>
        </p:nvSpPr>
        <p:spPr>
          <a:xfrm>
            <a:off x="5307806" y="3354387"/>
            <a:ext cx="4593432" cy="10398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07807" y="4437445"/>
            <a:ext cx="4593431" cy="119183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78681"/>
            <a:ext cx="10515600" cy="812007"/>
          </a:xfrm>
        </p:spPr>
        <p:txBody>
          <a:bodyPr/>
          <a:lstStyle/>
          <a:p>
            <a:pPr algn="ctr"/>
            <a:r>
              <a:rPr lang="zh-CN" altLang="en-US" dirty="0"/>
              <a:t>可移植</a:t>
            </a:r>
          </a:p>
        </p:txBody>
      </p:sp>
      <p:sp>
        <p:nvSpPr>
          <p:cNvPr id="3" name="内容占位符 2"/>
          <p:cNvSpPr>
            <a:spLocks noGrp="1"/>
          </p:cNvSpPr>
          <p:nvPr>
            <p:ph idx="1"/>
          </p:nvPr>
        </p:nvSpPr>
        <p:spPr>
          <a:xfrm>
            <a:off x="838200" y="1825625"/>
            <a:ext cx="10515600" cy="1367631"/>
          </a:xfrm>
        </p:spPr>
        <p:txBody>
          <a:bodyPr/>
          <a:lstStyle/>
          <a:p>
            <a:r>
              <a:rPr lang="zh-CN" altLang="en-US" dirty="0"/>
              <a:t>如果一种语言的程序源代码可以在</a:t>
            </a:r>
            <a:r>
              <a:rPr lang="zh-CN" altLang="en-US" dirty="0">
                <a:solidFill>
                  <a:srgbClr val="FF0000"/>
                </a:solidFill>
              </a:rPr>
              <a:t>多种计算机系统上</a:t>
            </a:r>
            <a:r>
              <a:rPr lang="zh-CN" altLang="en-US" dirty="0"/>
              <a:t>编译并运行，那么就说这种语言就是</a:t>
            </a:r>
            <a:r>
              <a:rPr lang="zh-CN" altLang="en-US" dirty="0">
                <a:solidFill>
                  <a:srgbClr val="FF0000"/>
                </a:solidFill>
              </a:rPr>
              <a:t>可移植</a:t>
            </a:r>
            <a:r>
              <a:rPr lang="zh-CN" altLang="en-US" dirty="0"/>
              <a:t>的。</a:t>
            </a:r>
          </a:p>
        </p:txBody>
      </p:sp>
      <p:pic>
        <p:nvPicPr>
          <p:cNvPr id="5" name="图片 4"/>
          <p:cNvPicPr>
            <a:picLocks noChangeAspect="1"/>
          </p:cNvPicPr>
          <p:nvPr/>
        </p:nvPicPr>
        <p:blipFill>
          <a:blip r:embed="rId2"/>
          <a:stretch>
            <a:fillRect/>
          </a:stretch>
        </p:blipFill>
        <p:spPr>
          <a:xfrm>
            <a:off x="2115740" y="3526632"/>
            <a:ext cx="7960519" cy="3175586"/>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2"/>
            </p:custDataLst>
          </p:nvPr>
        </p:nvSpPr>
        <p:spPr>
          <a:xfrm>
            <a:off x="2438400" y="635001"/>
            <a:ext cx="7315200" cy="2143125"/>
          </a:xfrm>
          <a:prstGeom prst="rect">
            <a:avLst/>
          </a:prstGeom>
          <a:noFill/>
        </p:spPr>
        <p:txBody>
          <a:bodyPr vert="horz" wrap="square"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下面哪种编程语言是可移植的？</a:t>
            </a:r>
          </a:p>
        </p:txBody>
      </p:sp>
      <p:sp>
        <p:nvSpPr>
          <p:cNvPr id="7" name="文本框 6"/>
          <p:cNvSpPr txBox="1"/>
          <p:nvPr>
            <p:custDataLst>
              <p:tags r:id="rId3"/>
            </p:custDataLst>
          </p:nvPr>
        </p:nvSpPr>
        <p:spPr>
          <a:xfrm>
            <a:off x="3352800" y="2786063"/>
            <a:ext cx="64008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机器语言</a:t>
            </a:r>
          </a:p>
        </p:txBody>
      </p:sp>
      <p:sp>
        <p:nvSpPr>
          <p:cNvPr id="8" name="文本框 7"/>
          <p:cNvSpPr txBox="1"/>
          <p:nvPr>
            <p:custDataLst>
              <p:tags r:id="rId4"/>
            </p:custDataLst>
          </p:nvPr>
        </p:nvSpPr>
        <p:spPr>
          <a:xfrm>
            <a:off x="3352800" y="3471863"/>
            <a:ext cx="64008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汇编语言</a:t>
            </a:r>
          </a:p>
        </p:txBody>
      </p:sp>
      <p:sp>
        <p:nvSpPr>
          <p:cNvPr id="9" name="文本框 8"/>
          <p:cNvSpPr txBox="1"/>
          <p:nvPr>
            <p:custDataLst>
              <p:tags r:id="rId5"/>
            </p:custDataLst>
          </p:nvPr>
        </p:nvSpPr>
        <p:spPr>
          <a:xfrm>
            <a:off x="3352800" y="4157663"/>
            <a:ext cx="64008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Python</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0" name="文本框 9"/>
          <p:cNvSpPr txBox="1"/>
          <p:nvPr>
            <p:custDataLst>
              <p:tags r:id="rId6"/>
            </p:custDataLst>
          </p:nvPr>
        </p:nvSpPr>
        <p:spPr>
          <a:xfrm>
            <a:off x="3352800" y="4843463"/>
            <a:ext cx="64008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Java</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1" name="矩形 10"/>
          <p:cNvSpPr>
            <a:spLocks noChangeAspect="1"/>
          </p:cNvSpPr>
          <p:nvPr>
            <p:custDataLst>
              <p:tags r:id="rId7"/>
            </p:custDataLst>
          </p:nvPr>
        </p:nvSpPr>
        <p:spPr>
          <a:xfrm>
            <a:off x="26384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矩形 11"/>
          <p:cNvSpPr>
            <a:spLocks noChangeAspect="1"/>
          </p:cNvSpPr>
          <p:nvPr>
            <p:custDataLst>
              <p:tags r:id="rId8"/>
            </p:custDataLst>
          </p:nvPr>
        </p:nvSpPr>
        <p:spPr>
          <a:xfrm>
            <a:off x="2638425" y="35361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3" name="矩形 12"/>
          <p:cNvSpPr>
            <a:spLocks noChangeAspect="1"/>
          </p:cNvSpPr>
          <p:nvPr>
            <p:custDataLst>
              <p:tags r:id="rId9"/>
            </p:custDataLst>
          </p:nvPr>
        </p:nvSpPr>
        <p:spPr>
          <a:xfrm>
            <a:off x="2638425" y="42219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4" name="矩形 13"/>
          <p:cNvSpPr>
            <a:spLocks noChangeAspect="1"/>
          </p:cNvSpPr>
          <p:nvPr>
            <p:custDataLst>
              <p:tags r:id="rId10"/>
            </p:custDataLst>
          </p:nvPr>
        </p:nvSpPr>
        <p:spPr>
          <a:xfrm>
            <a:off x="2638425" y="49077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5" name="矩形: 圆角 14"/>
          <p:cNvSpPr/>
          <p:nvPr>
            <p:custDataLst>
              <p:tags r:id="rId11"/>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p>
        </p:txBody>
      </p:sp>
      <p:sp>
        <p:nvSpPr>
          <p:cNvPr id="22" name="文本框 21"/>
          <p:cNvSpPr txBox="1"/>
          <p:nvPr>
            <p:custDataLst>
              <p:tags r:id="rId12"/>
            </p:custDataLst>
          </p:nvPr>
        </p:nvSpPr>
        <p:spPr>
          <a:xfrm>
            <a:off x="3352800" y="5529263"/>
            <a:ext cx="64008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C++</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23" name="矩形 22"/>
          <p:cNvSpPr>
            <a:spLocks noChangeAspect="1"/>
          </p:cNvSpPr>
          <p:nvPr>
            <p:custDataLst>
              <p:tags r:id="rId13"/>
            </p:custDataLst>
          </p:nvPr>
        </p:nvSpPr>
        <p:spPr>
          <a:xfrm>
            <a:off x="2638425" y="55935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E</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4" name="矩形 23"/>
          <p:cNvSpPr/>
          <p:nvPr>
            <p:custDataLst>
              <p:tags r:id="rId14"/>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29" name="文本框 28"/>
          <p:cNvSpPr txBox="1"/>
          <p:nvPr>
            <p:custDataLst>
              <p:tags r:id="rId15"/>
            </p:custDataLst>
          </p:nvPr>
        </p:nvSpPr>
        <p:spPr>
          <a:xfrm>
            <a:off x="12661900" y="6326833"/>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微软雅黑" panose="020B0503020204020204" charset="-122"/>
                <a:ea typeface="微软雅黑" panose="020B0503020204020204" charset="-122"/>
                <a:sym typeface="微软雅黑" panose="020B0503020204020204" charset="-122"/>
              </a:rPr>
              <a:t>可为此题添加文本、图片、公式等解析，且需将内容全部放在本区域内。正常使用需</a:t>
            </a:r>
            <a:r>
              <a:rPr lang="en-US" altLang="zh-CN" sz="1200">
                <a:solidFill>
                  <a:srgbClr val="F84F41"/>
                </a:solidFill>
                <a:latin typeface="微软雅黑" panose="020B0503020204020204" charset="-122"/>
                <a:ea typeface="微软雅黑" panose="020B0503020204020204" charset="-122"/>
                <a:sym typeface="微软雅黑" panose="020B0503020204020204" charset="-122"/>
              </a:rPr>
              <a:t>3.0</a:t>
            </a:r>
            <a:r>
              <a:rPr lang="zh-CN" altLang="en-US" sz="1200">
                <a:solidFill>
                  <a:srgbClr val="F84F41"/>
                </a:solidFill>
                <a:latin typeface="微软雅黑" panose="020B0503020204020204" charset="-122"/>
                <a:ea typeface="微软雅黑" panose="020B0503020204020204" charset="-122"/>
                <a:sym typeface="微软雅黑" panose="020B0503020204020204" charset="-122"/>
              </a:rPr>
              <a:t>以上版本</a:t>
            </a:r>
          </a:p>
        </p:txBody>
      </p:sp>
      <p:sp>
        <p:nvSpPr>
          <p:cNvPr id="30" name="文本框 29"/>
          <p:cNvSpPr txBox="1"/>
          <p:nvPr>
            <p:custDataLst>
              <p:tags r:id="rId16"/>
            </p:custDataLst>
          </p:nvPr>
        </p:nvSpPr>
        <p:spPr>
          <a:xfrm>
            <a:off x="12827000" y="1270001"/>
            <a:ext cx="3332480" cy="3170099"/>
          </a:xfrm>
          <a:prstGeom prst="rect">
            <a:avLst/>
          </a:prstGeom>
          <a:noFill/>
        </p:spPr>
        <p:txBody>
          <a:bodyPr vert="horz" rtlCol="0" anchor="t" anchorCtr="0">
            <a:spAutoFit/>
          </a:bodyPr>
          <a:lstStyle/>
          <a:p>
            <a:r>
              <a:rPr lang="zh-CN" altLang="en-US" sz="2000" dirty="0">
                <a:solidFill>
                  <a:srgbClr val="000000"/>
                </a:solidFill>
                <a:latin typeface="微软雅黑" panose="020B0503020204020204" charset="-122"/>
                <a:ea typeface="微软雅黑" panose="020B0503020204020204" charset="-122"/>
                <a:sym typeface="微软雅黑" panose="020B0503020204020204" charset="-122"/>
              </a:rPr>
              <a:t>机器语言和汇编语言依赖于特定的硬件的指令集和特定系统的功能函数，不能在其他计算机环境下编译和运行。</a:t>
            </a:r>
            <a:endParaRPr lang="en-US" altLang="zh-CN" sz="2000" dirty="0">
              <a:solidFill>
                <a:srgbClr val="000000"/>
              </a:solidFill>
              <a:latin typeface="微软雅黑" panose="020B0503020204020204" charset="-122"/>
              <a:ea typeface="微软雅黑" panose="020B0503020204020204" charset="-122"/>
              <a:sym typeface="微软雅黑" panose="020B0503020204020204" charset="-122"/>
            </a:endParaRPr>
          </a:p>
          <a:p>
            <a:r>
              <a:rPr lang="zh-CN" altLang="zh-CN" sz="2000" dirty="0"/>
              <a:t>高级语言具有很好的可移植性，例如</a:t>
            </a:r>
            <a:r>
              <a:rPr lang="en-US" altLang="zh-CN" sz="2000" dirty="0"/>
              <a:t>C++</a:t>
            </a:r>
            <a:r>
              <a:rPr lang="zh-CN" altLang="zh-CN" sz="2000" dirty="0"/>
              <a:t>和</a:t>
            </a:r>
            <a:r>
              <a:rPr lang="en-US" altLang="zh-CN" sz="2000" dirty="0"/>
              <a:t>Java</a:t>
            </a:r>
            <a:r>
              <a:rPr lang="zh-CN" altLang="zh-CN" sz="2000" dirty="0"/>
              <a:t>程序如果没有引用某个操作系统特有的库函数，几乎可以在任何计算机系统上编译和运行。</a:t>
            </a:r>
          </a:p>
          <a:p>
            <a:endParaRPr lang="zh-CN" altLang="en-US" sz="2000"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28" name="组合 27"/>
          <p:cNvGrpSpPr/>
          <p:nvPr>
            <p:custDataLst>
              <p:tags r:id="rId17"/>
            </p:custDataLst>
          </p:nvPr>
        </p:nvGrpSpPr>
        <p:grpSpPr>
          <a:xfrm>
            <a:off x="12585700" y="0"/>
            <a:ext cx="3815080" cy="647700"/>
            <a:chOff x="9537700" y="0"/>
            <a:chExt cx="3815080" cy="647700"/>
          </a:xfrm>
        </p:grpSpPr>
        <p:sp>
          <p:nvSpPr>
            <p:cNvPr id="25" name="RemarkBack"/>
            <p:cNvSpPr/>
            <p:nvPr>
              <p:custDataLst>
                <p:tags r:id="rId27"/>
              </p:custDataLst>
            </p:nvPr>
          </p:nvSpPr>
          <p:spPr>
            <a:xfrm>
              <a:off x="9537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markBlock"/>
            <p:cNvSpPr/>
            <p:nvPr>
              <p:custDataLst>
                <p:tags r:id="rId28"/>
              </p:custDataLst>
            </p:nvPr>
          </p:nvSpPr>
          <p:spPr>
            <a:xfrm>
              <a:off x="9537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TitleText"/>
            <p:cNvSpPr txBox="1"/>
            <p:nvPr>
              <p:custDataLst>
                <p:tags r:id="rId29"/>
              </p:custDataLst>
            </p:nvPr>
          </p:nvSpPr>
          <p:spPr>
            <a:xfrm>
              <a:off x="9779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charset="-122"/>
                  <a:ea typeface="微软雅黑" panose="020B0503020204020204" charset="-122"/>
                  <a:sym typeface="微软雅黑" panose="020B0503020204020204" charset="-122"/>
                </a:rPr>
                <a:t>答案解析</a:t>
              </a:r>
            </a:p>
          </p:txBody>
        </p:sp>
      </p:grpSp>
      <p:sp>
        <p:nvSpPr>
          <p:cNvPr id="2" name="RemarkBack"/>
          <p:cNvSpPr/>
          <p:nvPr>
            <p:custDataLst>
              <p:tags r:id="rId18"/>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markBlock"/>
          <p:cNvSpPr/>
          <p:nvPr>
            <p:custDataLst>
              <p:tags r:id="rId19"/>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markTitleText"/>
          <p:cNvSpPr txBox="1"/>
          <p:nvPr>
            <p:custDataLst>
              <p:tags r:id="rId20"/>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charset="-122"/>
                <a:ea typeface="微软雅黑" panose="020B0503020204020204" charset="-122"/>
                <a:sym typeface="微软雅黑" panose="020B0503020204020204" charset="-122"/>
              </a:rPr>
              <a:t>答案解析</a:t>
            </a:r>
          </a:p>
        </p:txBody>
      </p:sp>
      <p:grpSp>
        <p:nvGrpSpPr>
          <p:cNvPr id="20" name="组合 19"/>
          <p:cNvGrpSpPr/>
          <p:nvPr>
            <p:custDataLst>
              <p:tags r:id="rId21"/>
            </p:custDataLst>
          </p:nvPr>
        </p:nvGrpSpPr>
        <p:grpSpPr>
          <a:xfrm>
            <a:off x="0" y="0"/>
            <a:ext cx="9144000" cy="635000"/>
            <a:chOff x="-1524000" y="0"/>
            <a:chExt cx="9144000" cy="635000"/>
          </a:xfrm>
        </p:grpSpPr>
        <p:sp>
          <p:nvSpPr>
            <p:cNvPr id="16" name="TitleBackground"/>
            <p:cNvSpPr/>
            <p:nvPr>
              <p:custDataLst>
                <p:tags r:id="rId23"/>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p:cNvSpPr/>
            <p:nvPr>
              <p:custDataLst>
                <p:tags r:id="rId24"/>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p:cNvSpPr txBox="1"/>
            <p:nvPr>
              <p:custDataLst>
                <p:tags r:id="rId25"/>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多选题</a:t>
              </a:r>
            </a:p>
          </p:txBody>
        </p:sp>
        <p:sp>
          <p:nvSpPr>
            <p:cNvPr id="19" name="TipText"/>
            <p:cNvSpPr txBox="1"/>
            <p:nvPr>
              <p:custDataLst>
                <p:tags r:id="rId26"/>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10</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5" name="图片 4"/>
          <p:cNvPicPr/>
          <p:nvPr>
            <p:custDataLst>
              <p:tags r:id="rId22"/>
            </p:custDataLst>
          </p:nvPr>
        </p:nvPicPr>
        <p:blipFill>
          <a:blip r:embed="rId31"/>
          <a:stretch>
            <a:fillRect/>
          </a:stretch>
        </p:blipFill>
        <p:spPr>
          <a:xfrm>
            <a:off x="10642600" y="63500"/>
            <a:ext cx="1422400" cy="508000"/>
          </a:xfrm>
          <a:prstGeom prst="rect">
            <a:avLst/>
          </a:prstGeom>
        </p:spPr>
      </p:pic>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C++</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中是否可以嵌入汇编语言？</a:t>
            </a:r>
          </a:p>
        </p:txBody>
      </p:sp>
      <p:sp>
        <p:nvSpPr>
          <p:cNvPr id="5" name="文本框 4"/>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FF0000"/>
                </a:solidFill>
                <a:latin typeface="微软雅黑" panose="020B0503020204020204" charset="-122"/>
                <a:ea typeface="微软雅黑" panose="020B0503020204020204" charset="-122"/>
                <a:sym typeface="微软雅黑" panose="020B0503020204020204" charset="-122"/>
              </a:rPr>
              <a:t>可以</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嵌入汇编语言</a:t>
            </a:r>
          </a:p>
        </p:txBody>
      </p:sp>
      <p:sp>
        <p:nvSpPr>
          <p:cNvPr id="6" name="文本框 5"/>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FF0000"/>
                </a:solidFill>
                <a:latin typeface="微软雅黑" panose="020B0503020204020204" charset="-122"/>
                <a:ea typeface="微软雅黑" panose="020B0503020204020204" charset="-122"/>
                <a:sym typeface="微软雅黑" panose="020B0503020204020204" charset="-122"/>
              </a:rPr>
              <a:t>不可以</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嵌入汇编语言</a:t>
            </a:r>
          </a:p>
        </p:txBody>
      </p:sp>
      <p:sp>
        <p:nvSpPr>
          <p:cNvPr id="9" name="椭圆 8"/>
          <p:cNvSpPr>
            <a:spLocks noChangeAspect="1"/>
          </p:cNvSpPr>
          <p:nvPr>
            <p:custDataLst>
              <p:tags r:id="rId5"/>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0" name="椭圆 9"/>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3" name="矩形: 圆角 12"/>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p>
        </p:txBody>
      </p:sp>
      <p:grpSp>
        <p:nvGrpSpPr>
          <p:cNvPr id="18" name="组合 17"/>
          <p:cNvGrpSpPr/>
          <p:nvPr>
            <p:custDataLst>
              <p:tags r:id="rId8"/>
            </p:custDataLst>
          </p:nvPr>
        </p:nvGrpSpPr>
        <p:grpSpPr>
          <a:xfrm>
            <a:off x="0" y="0"/>
            <a:ext cx="12192000" cy="635000"/>
            <a:chOff x="0" y="0"/>
            <a:chExt cx="12192000" cy="635000"/>
          </a:xfrm>
        </p:grpSpPr>
        <p:sp>
          <p:nvSpPr>
            <p:cNvPr id="14" name="TitleBackground"/>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投票</a:t>
              </a:r>
            </a:p>
          </p:txBody>
        </p:sp>
        <p:sp>
          <p:nvSpPr>
            <p:cNvPr id="17" name="TipText"/>
            <p:cNvSpPr txBox="1"/>
            <p:nvPr>
              <p:custDataLst>
                <p:tags r:id="rId13"/>
              </p:custDataLst>
            </p:nvPr>
          </p:nvSpPr>
          <p:spPr>
            <a:xfrm>
              <a:off x="1195705" y="109220"/>
              <a:ext cx="2286000" cy="508000"/>
            </a:xfrm>
            <a:prstGeom prst="rect">
              <a:avLst/>
            </a:prstGeom>
            <a:noFill/>
          </p:spPr>
          <p:txBody>
            <a:bodyPr vert="horz" wrap="none" rtlCol="0" anchor="ctr" anchorCtr="0">
              <a:noAutofit/>
            </a:bodyPr>
            <a:lstStyle/>
            <a:p>
              <a:r>
                <a:rPr lang="zh-CN" altLang="en-US" sz="2000">
                  <a:solidFill>
                    <a:srgbClr val="808080"/>
                  </a:solidFill>
                  <a:latin typeface="微软雅黑" panose="020B0503020204020204" charset="-122"/>
                  <a:ea typeface="微软雅黑" panose="020B0503020204020204" charset="-122"/>
                  <a:sym typeface="微软雅黑" panose="020B0503020204020204" charset="-122"/>
                </a:rPr>
                <a:t>最多可选</a:t>
              </a:r>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项</a:t>
              </a:r>
            </a:p>
          </p:txBody>
        </p:sp>
      </p:grpSp>
      <p:pic>
        <p:nvPicPr>
          <p:cNvPr id="3" name="图片 2"/>
          <p:cNvPicPr/>
          <p:nvPr>
            <p:custDataLst>
              <p:tags r:id="rId9"/>
            </p:custDataLst>
          </p:nvPr>
        </p:nvPicPr>
        <p:blipFill>
          <a:blip r:embed="rId15"/>
          <a:stretch>
            <a:fillRect/>
          </a:stretch>
        </p:blipFill>
        <p:spPr>
          <a:xfrm>
            <a:off x="10642600" y="63500"/>
            <a:ext cx="1422400" cy="508000"/>
          </a:xfrm>
          <a:prstGeom prst="rect">
            <a:avLst/>
          </a:prstGeom>
        </p:spPr>
      </p:pic>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可移植</a:t>
            </a:r>
          </a:p>
        </p:txBody>
      </p:sp>
      <p:sp>
        <p:nvSpPr>
          <p:cNvPr id="3" name="内容占位符 2"/>
          <p:cNvSpPr>
            <a:spLocks noGrp="1"/>
          </p:cNvSpPr>
          <p:nvPr>
            <p:ph idx="1"/>
          </p:nvPr>
        </p:nvSpPr>
        <p:spPr>
          <a:xfrm>
            <a:off x="0" y="1825625"/>
            <a:ext cx="4631813" cy="4351338"/>
          </a:xfrm>
        </p:spPr>
        <p:txBody>
          <a:bodyPr>
            <a:normAutofit/>
          </a:bodyPr>
          <a:lstStyle/>
          <a:p>
            <a:r>
              <a:rPr lang="en-US" altLang="zh-CN" dirty="0"/>
              <a:t>C++</a:t>
            </a:r>
            <a:r>
              <a:rPr lang="zh-CN" altLang="en-US" dirty="0"/>
              <a:t>中可以使用汇编语言</a:t>
            </a:r>
            <a:endParaRPr lang="en-US" altLang="zh-CN" dirty="0"/>
          </a:p>
          <a:p>
            <a:pPr lvl="1"/>
            <a:r>
              <a:rPr lang="zh-CN" altLang="en-US" dirty="0"/>
              <a:t>使用高级结构和访问底层细节之间提供了一种</a:t>
            </a:r>
            <a:r>
              <a:rPr lang="zh-CN" altLang="en-US" b="1" dirty="0">
                <a:solidFill>
                  <a:srgbClr val="FF0000"/>
                </a:solidFill>
              </a:rPr>
              <a:t>折中方案</a:t>
            </a:r>
            <a:endParaRPr lang="en-US" altLang="zh-CN" b="1" dirty="0">
              <a:solidFill>
                <a:srgbClr val="FF0000"/>
              </a:solidFill>
            </a:endParaRPr>
          </a:p>
          <a:p>
            <a:pPr lvl="1"/>
            <a:r>
              <a:rPr lang="zh-CN" altLang="en-US" dirty="0"/>
              <a:t>直接访问</a:t>
            </a:r>
            <a:r>
              <a:rPr lang="en-US" altLang="zh-CN" dirty="0"/>
              <a:t>CPU</a:t>
            </a:r>
            <a:r>
              <a:rPr lang="zh-CN" altLang="en-US" dirty="0"/>
              <a:t>，会使</a:t>
            </a:r>
            <a:r>
              <a:rPr lang="en-US" altLang="zh-CN" dirty="0"/>
              <a:t>C++</a:t>
            </a:r>
            <a:r>
              <a:rPr lang="zh-CN" altLang="en-US" dirty="0"/>
              <a:t>程序</a:t>
            </a:r>
            <a:r>
              <a:rPr lang="zh-CN" altLang="en-US" b="1" dirty="0">
                <a:solidFill>
                  <a:srgbClr val="FF0000"/>
                </a:solidFill>
              </a:rPr>
              <a:t>丧失</a:t>
            </a:r>
            <a:r>
              <a:rPr lang="zh-CN" altLang="en-US" dirty="0"/>
              <a:t>可移植性</a:t>
            </a:r>
          </a:p>
        </p:txBody>
      </p:sp>
      <p:pic>
        <p:nvPicPr>
          <p:cNvPr id="5" name="图片 4"/>
          <p:cNvPicPr>
            <a:picLocks noChangeAspect="1"/>
          </p:cNvPicPr>
          <p:nvPr/>
        </p:nvPicPr>
        <p:blipFill>
          <a:blip r:embed="rId2"/>
          <a:stretch>
            <a:fillRect/>
          </a:stretch>
        </p:blipFill>
        <p:spPr>
          <a:xfrm>
            <a:off x="4520457" y="1357312"/>
            <a:ext cx="7560187" cy="5500688"/>
          </a:xfrm>
          <a:prstGeom prst="rect">
            <a:avLst/>
          </a:prstGeom>
        </p:spPr>
      </p:pic>
      <p:sp>
        <p:nvSpPr>
          <p:cNvPr id="6" name="矩形 5"/>
          <p:cNvSpPr/>
          <p:nvPr/>
        </p:nvSpPr>
        <p:spPr>
          <a:xfrm>
            <a:off x="5072062" y="2705100"/>
            <a:ext cx="3511435" cy="7350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61627" y="4001295"/>
            <a:ext cx="3521870" cy="7350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072061" y="5268120"/>
            <a:ext cx="3521870" cy="7350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汇编语言</a:t>
            </a:r>
            <a:r>
              <a:rPr lang="en-US" altLang="zh-CN" dirty="0"/>
              <a:t> VS </a:t>
            </a:r>
            <a:r>
              <a:rPr lang="zh-CN" altLang="en-US" dirty="0"/>
              <a:t>高级语言</a:t>
            </a:r>
          </a:p>
        </p:txBody>
      </p:sp>
      <p:graphicFrame>
        <p:nvGraphicFramePr>
          <p:cNvPr id="4" name="表格 3"/>
          <p:cNvGraphicFramePr/>
          <p:nvPr>
            <p:custDataLst>
              <p:tags r:id="rId1"/>
            </p:custDataLst>
          </p:nvPr>
        </p:nvGraphicFramePr>
        <p:xfrm>
          <a:off x="1564005" y="1948815"/>
          <a:ext cx="9063990" cy="3987800"/>
        </p:xfrm>
        <a:graphic>
          <a:graphicData uri="http://schemas.openxmlformats.org/drawingml/2006/table">
            <a:tbl>
              <a:tblPr/>
              <a:tblGrid>
                <a:gridCol w="2000885">
                  <a:extLst>
                    <a:ext uri="{9D8B030D-6E8A-4147-A177-3AD203B41FA5}">
                      <a16:colId xmlns:a16="http://schemas.microsoft.com/office/drawing/2014/main" val="20000"/>
                    </a:ext>
                  </a:extLst>
                </a:gridCol>
                <a:gridCol w="3469005">
                  <a:extLst>
                    <a:ext uri="{9D8B030D-6E8A-4147-A177-3AD203B41FA5}">
                      <a16:colId xmlns:a16="http://schemas.microsoft.com/office/drawing/2014/main" val="20001"/>
                    </a:ext>
                  </a:extLst>
                </a:gridCol>
                <a:gridCol w="3594100">
                  <a:extLst>
                    <a:ext uri="{9D8B030D-6E8A-4147-A177-3AD203B41FA5}">
                      <a16:colId xmlns:a16="http://schemas.microsoft.com/office/drawing/2014/main" val="20002"/>
                    </a:ext>
                  </a:extLst>
                </a:gridCol>
              </a:tblGrid>
              <a:tr h="498475">
                <a:tc>
                  <a:txBody>
                    <a:bodyPr/>
                    <a:lstStyle/>
                    <a:p>
                      <a:pPr marL="68580" indent="0" algn="just">
                        <a:spcBef>
                          <a:spcPct val="0"/>
                        </a:spcBef>
                        <a:spcAft>
                          <a:spcPct val="0"/>
                        </a:spcAft>
                      </a:pPr>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特性</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just">
                        <a:spcBef>
                          <a:spcPct val="0"/>
                        </a:spcBef>
                        <a:spcAft>
                          <a:spcPct val="0"/>
                        </a:spcAft>
                      </a:pPr>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汇编语言</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just">
                        <a:spcBef>
                          <a:spcPct val="0"/>
                        </a:spcBef>
                        <a:spcAft>
                          <a:spcPct val="0"/>
                        </a:spcAft>
                      </a:pPr>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高级语言</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0"/>
                  </a:ext>
                </a:extLst>
              </a:tr>
              <a:tr h="498475">
                <a:tc>
                  <a:txBody>
                    <a:bodyPr/>
                    <a:lstStyle/>
                    <a:p>
                      <a:pPr marL="68580" indent="0" algn="just">
                        <a:spcBef>
                          <a:spcPct val="0"/>
                        </a:spcBef>
                        <a:spcAft>
                          <a:spcPct val="0"/>
                        </a:spcAft>
                      </a:pPr>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接近硬件</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marL="68580" indent="0" algn="just">
                        <a:spcBef>
                          <a:spcPct val="0"/>
                        </a:spcBef>
                        <a:spcAft>
                          <a:spcPct val="0"/>
                        </a:spcAft>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是（直接操作硬件指令）</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marL="68580" indent="0" algn="just">
                        <a:spcBef>
                          <a:spcPct val="0"/>
                        </a:spcBef>
                        <a:spcAft>
                          <a:spcPct val="0"/>
                        </a:spcAft>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否（抽象层次较高）</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1"/>
                  </a:ext>
                </a:extLst>
              </a:tr>
              <a:tr h="498475">
                <a:tc>
                  <a:txBody>
                    <a:bodyPr/>
                    <a:lstStyle/>
                    <a:p>
                      <a:pPr marL="68580" indent="0" algn="just">
                        <a:spcBef>
                          <a:spcPct val="0"/>
                        </a:spcBef>
                        <a:spcAft>
                          <a:spcPct val="0"/>
                        </a:spcAft>
                      </a:pPr>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可读性</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marL="68580" indent="0" algn="just">
                        <a:spcBef>
                          <a:spcPct val="0"/>
                        </a:spcBef>
                        <a:spcAft>
                          <a:spcPct val="0"/>
                        </a:spcAft>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较低（使用助记符）</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marL="68580" indent="0" algn="just">
                        <a:spcBef>
                          <a:spcPct val="0"/>
                        </a:spcBef>
                        <a:spcAft>
                          <a:spcPct val="0"/>
                        </a:spcAft>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较高（使用英语单词和语法结构）</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2"/>
                  </a:ext>
                </a:extLst>
              </a:tr>
              <a:tr h="498475">
                <a:tc>
                  <a:txBody>
                    <a:bodyPr/>
                    <a:lstStyle/>
                    <a:p>
                      <a:pPr marL="68580" indent="0" algn="just">
                        <a:spcBef>
                          <a:spcPct val="0"/>
                        </a:spcBef>
                        <a:spcAft>
                          <a:spcPct val="0"/>
                        </a:spcAft>
                      </a:pPr>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学习难度</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marL="68580" indent="0" algn="just">
                        <a:spcBef>
                          <a:spcPct val="0"/>
                        </a:spcBef>
                        <a:spcAft>
                          <a:spcPct val="0"/>
                        </a:spcAft>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高（需要硬件知识）</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marL="68580" indent="0" algn="just">
                        <a:spcBef>
                          <a:spcPct val="0"/>
                        </a:spcBef>
                        <a:spcAft>
                          <a:spcPct val="0"/>
                        </a:spcAft>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较低（更直观易懂）</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3"/>
                  </a:ext>
                </a:extLst>
              </a:tr>
              <a:tr h="498475">
                <a:tc>
                  <a:txBody>
                    <a:bodyPr/>
                    <a:lstStyle/>
                    <a:p>
                      <a:pPr marL="68580" indent="0" algn="just">
                        <a:spcBef>
                          <a:spcPct val="0"/>
                        </a:spcBef>
                        <a:spcAft>
                          <a:spcPct val="0"/>
                        </a:spcAft>
                      </a:pPr>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性能</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marL="68580" indent="0" algn="just">
                        <a:spcBef>
                          <a:spcPct val="0"/>
                        </a:spcBef>
                        <a:spcAft>
                          <a:spcPct val="0"/>
                        </a:spcAft>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高（直接硬件控制）</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marL="68580" indent="0" algn="just">
                        <a:spcBef>
                          <a:spcPct val="0"/>
                        </a:spcBef>
                        <a:spcAft>
                          <a:spcPct val="0"/>
                        </a:spcAft>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取决于语言和编译器优化</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4"/>
                  </a:ext>
                </a:extLst>
              </a:tr>
              <a:tr h="498475">
                <a:tc>
                  <a:txBody>
                    <a:bodyPr/>
                    <a:lstStyle/>
                    <a:p>
                      <a:pPr marL="68580" indent="0" algn="just">
                        <a:spcBef>
                          <a:spcPct val="0"/>
                        </a:spcBef>
                        <a:spcAft>
                          <a:spcPct val="0"/>
                        </a:spcAft>
                      </a:pPr>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可移植性</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marL="68580" indent="0" algn="just">
                        <a:spcBef>
                          <a:spcPct val="0"/>
                        </a:spcBef>
                        <a:spcAft>
                          <a:spcPct val="0"/>
                        </a:spcAft>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低（依赖具体硬件架构）</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marL="68580" indent="0" algn="just">
                        <a:spcBef>
                          <a:spcPct val="0"/>
                        </a:spcBef>
                        <a:spcAft>
                          <a:spcPct val="0"/>
                        </a:spcAft>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高（通常不依赖硬件）</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5"/>
                  </a:ext>
                </a:extLst>
              </a:tr>
              <a:tr h="498475">
                <a:tc>
                  <a:txBody>
                    <a:bodyPr/>
                    <a:lstStyle/>
                    <a:p>
                      <a:pPr marL="68580" indent="0" algn="just">
                        <a:spcBef>
                          <a:spcPct val="0"/>
                        </a:spcBef>
                        <a:spcAft>
                          <a:spcPct val="0"/>
                        </a:spcAft>
                      </a:pPr>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应用领域</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marL="68580" indent="0" algn="just">
                        <a:spcBef>
                          <a:spcPct val="0"/>
                        </a:spcBef>
                        <a:spcAft>
                          <a:spcPct val="0"/>
                        </a:spcAft>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系统编程、嵌入式系统等</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marL="68580" indent="0" algn="just">
                        <a:spcBef>
                          <a:spcPct val="0"/>
                        </a:spcBef>
                        <a:spcAft>
                          <a:spcPct val="0"/>
                        </a:spcAft>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一般应用程序开发、企业级应用等</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6"/>
                  </a:ext>
                </a:extLst>
              </a:tr>
              <a:tr h="498475">
                <a:tc>
                  <a:txBody>
                    <a:bodyPr/>
                    <a:lstStyle/>
                    <a:p>
                      <a:pPr marL="68580" indent="0" algn="just">
                        <a:spcBef>
                          <a:spcPct val="0"/>
                        </a:spcBef>
                        <a:spcAft>
                          <a:spcPct val="0"/>
                        </a:spcAft>
                      </a:pPr>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维护和扩展性</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marL="68580" indent="0" algn="just">
                        <a:spcBef>
                          <a:spcPct val="0"/>
                        </a:spcBef>
                        <a:spcAft>
                          <a:spcPct val="0"/>
                        </a:spcAft>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困难（代码复杂，可读性差）</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marL="68580" indent="0" algn="just">
                        <a:spcBef>
                          <a:spcPct val="0"/>
                        </a:spcBef>
                        <a:spcAft>
                          <a:spcPct val="0"/>
                        </a:spcAft>
                      </a:pP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较容易（结构化、模块化编程）</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课程推荐参考教材和拓展阅读资料</a:t>
            </a:r>
            <a:endParaRPr lang="zh-CN" altLang="en-US" dirty="0"/>
          </a:p>
        </p:txBody>
      </p:sp>
      <p:sp>
        <p:nvSpPr>
          <p:cNvPr id="3" name="内容占位符 2"/>
          <p:cNvSpPr>
            <a:spLocks noGrp="1"/>
          </p:cNvSpPr>
          <p:nvPr>
            <p:ph idx="1"/>
          </p:nvPr>
        </p:nvSpPr>
        <p:spPr/>
        <p:txBody>
          <a:bodyPr>
            <a:normAutofit lnSpcReduction="10000"/>
          </a:bodyPr>
          <a:lstStyle/>
          <a:p>
            <a:r>
              <a:rPr lang="en-US" altLang="zh-CN" sz="2000" dirty="0">
                <a:solidFill>
                  <a:srgbClr val="FF0000"/>
                </a:solidFill>
                <a:latin typeface="+mn-lt"/>
              </a:rPr>
              <a:t>Intel</a:t>
            </a:r>
            <a:r>
              <a:rPr lang="zh-CN" altLang="zh-CN" sz="2000" dirty="0">
                <a:solidFill>
                  <a:srgbClr val="FF0000"/>
                </a:solidFill>
                <a:latin typeface="+mn-lt"/>
              </a:rPr>
              <a:t>汇编语言程序设计</a:t>
            </a:r>
            <a:r>
              <a:rPr lang="zh-CN" altLang="zh-CN" sz="2000" dirty="0">
                <a:latin typeface="+mn-lt"/>
              </a:rPr>
              <a:t>（第五版），</a:t>
            </a:r>
            <a:r>
              <a:rPr lang="en-US" altLang="zh-CN" sz="2000" dirty="0">
                <a:latin typeface="+mn-lt"/>
              </a:rPr>
              <a:t>Assembly Language for Intel-Based Computers </a:t>
            </a:r>
            <a:r>
              <a:rPr lang="zh-CN" altLang="zh-CN" sz="2000" dirty="0">
                <a:latin typeface="+mn-lt"/>
              </a:rPr>
              <a:t>（</a:t>
            </a:r>
            <a:r>
              <a:rPr lang="en-US" altLang="zh-CN" sz="2000" dirty="0">
                <a:latin typeface="+mn-lt"/>
              </a:rPr>
              <a:t>Fifth Edition</a:t>
            </a:r>
            <a:r>
              <a:rPr lang="zh-CN" altLang="zh-CN" sz="2000" dirty="0">
                <a:latin typeface="+mn-lt"/>
              </a:rPr>
              <a:t>），【美】</a:t>
            </a:r>
            <a:r>
              <a:rPr lang="en-US" altLang="zh-CN" sz="2000" dirty="0">
                <a:latin typeface="+mn-lt"/>
              </a:rPr>
              <a:t>Kip R. Irvine</a:t>
            </a:r>
            <a:r>
              <a:rPr lang="zh-CN" altLang="zh-CN" sz="2000" dirty="0">
                <a:latin typeface="+mn-lt"/>
              </a:rPr>
              <a:t>著，温玉杰、梅广宇、罗云彬等译，电子工业出版社；</a:t>
            </a:r>
            <a:endParaRPr lang="en-US" altLang="zh-CN" sz="2000" dirty="0">
              <a:latin typeface="+mn-lt"/>
            </a:endParaRPr>
          </a:p>
          <a:p>
            <a:r>
              <a:rPr lang="zh-CN" altLang="en-US" sz="2000" dirty="0">
                <a:latin typeface="+mn-lt"/>
              </a:rPr>
              <a:t>汇编语言</a:t>
            </a:r>
            <a:r>
              <a:rPr lang="en-US" altLang="zh-CN" sz="2000" dirty="0">
                <a:latin typeface="+mn-lt"/>
              </a:rPr>
              <a:t>(</a:t>
            </a:r>
            <a:r>
              <a:rPr lang="zh-CN" altLang="en-US" sz="2000" dirty="0">
                <a:latin typeface="+mn-lt"/>
              </a:rPr>
              <a:t>第四版</a:t>
            </a:r>
            <a:r>
              <a:rPr lang="en-US" altLang="zh-CN" sz="2000" dirty="0">
                <a:latin typeface="+mn-lt"/>
              </a:rPr>
              <a:t>)</a:t>
            </a:r>
            <a:r>
              <a:rPr lang="zh-CN" altLang="en-US" sz="2000" dirty="0">
                <a:latin typeface="+mn-lt"/>
              </a:rPr>
              <a:t>，王爽 编著，清华大学出版社，</a:t>
            </a:r>
            <a:r>
              <a:rPr lang="en-US" altLang="zh-CN" sz="2000" dirty="0">
                <a:latin typeface="+mn-lt"/>
              </a:rPr>
              <a:t>2020-01-01</a:t>
            </a:r>
            <a:r>
              <a:rPr lang="zh-CN" altLang="en-US" sz="2000" dirty="0">
                <a:latin typeface="+mn-lt"/>
              </a:rPr>
              <a:t>；</a:t>
            </a:r>
            <a:endParaRPr lang="zh-CN" altLang="zh-CN" sz="2000" dirty="0">
              <a:latin typeface="+mn-lt"/>
            </a:endParaRPr>
          </a:p>
          <a:p>
            <a:pPr lvl="0"/>
            <a:r>
              <a:rPr lang="zh-CN" altLang="zh-CN" sz="2000" dirty="0">
                <a:latin typeface="+mn-lt"/>
              </a:rPr>
              <a:t>逆向工程核心原理，【韩】李承远 著，武传海 译，人民邮电出版社；</a:t>
            </a:r>
          </a:p>
          <a:p>
            <a:pPr lvl="0"/>
            <a:r>
              <a:rPr lang="zh-CN" altLang="zh-CN" sz="2000" dirty="0">
                <a:latin typeface="+mn-lt"/>
              </a:rPr>
              <a:t>加密与解密（第四版），段钢 编著，电子工业出版社；</a:t>
            </a:r>
            <a:endParaRPr lang="en-US" altLang="zh-CN" sz="2000" dirty="0">
              <a:latin typeface="+mn-lt"/>
            </a:endParaRPr>
          </a:p>
          <a:p>
            <a:pPr lvl="0"/>
            <a:r>
              <a:rPr lang="en-US" altLang="zh-CN" sz="2000" dirty="0">
                <a:latin typeface="+mn-lt"/>
              </a:rPr>
              <a:t>Practical Malware Analysis, Michael </a:t>
            </a:r>
            <a:r>
              <a:rPr lang="en-US" altLang="zh-CN" sz="2000" dirty="0" err="1">
                <a:latin typeface="+mn-lt"/>
              </a:rPr>
              <a:t>Sikorski</a:t>
            </a:r>
            <a:r>
              <a:rPr lang="en-US" altLang="zh-CN" sz="2000" dirty="0">
                <a:latin typeface="+mn-lt"/>
              </a:rPr>
              <a:t> and Andrew </a:t>
            </a:r>
            <a:r>
              <a:rPr lang="en-US" altLang="zh-CN" sz="2000" dirty="0" err="1">
                <a:latin typeface="+mn-lt"/>
              </a:rPr>
              <a:t>Honig</a:t>
            </a:r>
            <a:r>
              <a:rPr lang="en-US" altLang="zh-CN" sz="2000" dirty="0">
                <a:latin typeface="+mn-lt"/>
              </a:rPr>
              <a:t>, No Starch Press;</a:t>
            </a:r>
          </a:p>
          <a:p>
            <a:pPr lvl="0"/>
            <a:r>
              <a:rPr lang="en-US" altLang="zh-CN" sz="2000" dirty="0">
                <a:latin typeface="+mn-lt"/>
              </a:rPr>
              <a:t>Practical Reverse Engineering, Bruce Dang, </a:t>
            </a:r>
            <a:r>
              <a:rPr lang="en-US" altLang="zh-CN" sz="2000" dirty="0" err="1">
                <a:latin typeface="+mn-lt"/>
              </a:rPr>
              <a:t>Alexandre</a:t>
            </a:r>
            <a:r>
              <a:rPr lang="en-US" altLang="zh-CN" sz="2000" dirty="0">
                <a:latin typeface="+mn-lt"/>
              </a:rPr>
              <a:t> </a:t>
            </a:r>
            <a:r>
              <a:rPr lang="en-US" altLang="zh-CN" sz="2000" dirty="0" err="1">
                <a:latin typeface="+mn-lt"/>
              </a:rPr>
              <a:t>Gazet</a:t>
            </a:r>
            <a:r>
              <a:rPr lang="en-US" altLang="zh-CN" sz="2000" dirty="0">
                <a:latin typeface="+mn-lt"/>
              </a:rPr>
              <a:t> and Elias </a:t>
            </a:r>
            <a:r>
              <a:rPr lang="en-US" altLang="zh-CN" sz="2000" dirty="0" err="1">
                <a:latin typeface="+mn-lt"/>
              </a:rPr>
              <a:t>Bachaalany</a:t>
            </a:r>
            <a:r>
              <a:rPr lang="en-US" altLang="zh-CN" sz="2000" dirty="0">
                <a:latin typeface="+mn-lt"/>
              </a:rPr>
              <a:t>, Wiley;</a:t>
            </a:r>
          </a:p>
          <a:p>
            <a:pPr lvl="0"/>
            <a:r>
              <a:rPr lang="en-US" altLang="zh-CN" sz="2000" dirty="0">
                <a:latin typeface="+mn-lt"/>
              </a:rPr>
              <a:t>IDA Pro </a:t>
            </a:r>
            <a:r>
              <a:rPr lang="zh-CN" altLang="en-US" sz="2000" dirty="0">
                <a:latin typeface="+mn-lt"/>
              </a:rPr>
              <a:t>权威指南（第二版），</a:t>
            </a:r>
            <a:r>
              <a:rPr lang="en-US" altLang="zh-CN" sz="2000" dirty="0">
                <a:latin typeface="+mn-lt"/>
              </a:rPr>
              <a:t>【</a:t>
            </a:r>
            <a:r>
              <a:rPr lang="zh-CN" altLang="en-US" sz="2000" dirty="0">
                <a:latin typeface="+mn-lt"/>
              </a:rPr>
              <a:t>美</a:t>
            </a:r>
            <a:r>
              <a:rPr lang="en-US" altLang="zh-CN" sz="2000" dirty="0">
                <a:latin typeface="+mn-lt"/>
              </a:rPr>
              <a:t>】Chris Eagle </a:t>
            </a:r>
            <a:r>
              <a:rPr lang="zh-CN" altLang="en-US" sz="2000" dirty="0">
                <a:latin typeface="+mn-lt"/>
              </a:rPr>
              <a:t>著，石华耀、段桂菊 译，人民邮电出版社</a:t>
            </a:r>
          </a:p>
          <a:p>
            <a:pPr lvl="0"/>
            <a:r>
              <a:rPr lang="zh-CN" altLang="en-US" sz="2000" dirty="0">
                <a:latin typeface="+mn-lt"/>
              </a:rPr>
              <a:t>有趣的二进制，</a:t>
            </a:r>
            <a:r>
              <a:rPr lang="en-US" altLang="zh-CN" sz="2000" dirty="0">
                <a:latin typeface="+mn-lt"/>
              </a:rPr>
              <a:t>【</a:t>
            </a:r>
            <a:r>
              <a:rPr lang="zh-CN" altLang="en-US" sz="2000" dirty="0">
                <a:latin typeface="+mn-lt"/>
              </a:rPr>
              <a:t>日</a:t>
            </a:r>
            <a:r>
              <a:rPr lang="en-US" altLang="zh-CN" sz="2000" dirty="0">
                <a:latin typeface="+mn-lt"/>
              </a:rPr>
              <a:t>】</a:t>
            </a:r>
            <a:r>
              <a:rPr lang="zh-CN" altLang="en-US" sz="2000" dirty="0">
                <a:latin typeface="+mn-lt"/>
              </a:rPr>
              <a:t>爱甲健二 著，周自恒 译， 人民邮电出版社</a:t>
            </a:r>
          </a:p>
          <a:p>
            <a:pPr lvl="0"/>
            <a:endParaRPr lang="zh-CN" altLang="zh-CN" sz="2000" dirty="0">
              <a:latin typeface="+mn-lt"/>
            </a:endParaRP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2"/>
            </p:custDataLst>
          </p:nvPr>
        </p:nvSpPr>
        <p:spPr>
          <a:xfrm>
            <a:off x="2438400" y="635001"/>
            <a:ext cx="7315200" cy="2143125"/>
          </a:xfrm>
          <a:prstGeom prst="rect">
            <a:avLst/>
          </a:prstGeom>
          <a:noFill/>
        </p:spPr>
        <p:txBody>
          <a:bodyPr vert="horz" wrap="square"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有哪些场景需要用到汇编语言？</a:t>
            </a:r>
          </a:p>
        </p:txBody>
      </p:sp>
      <p:sp>
        <p:nvSpPr>
          <p:cNvPr id="7" name="矩形: 圆角 6"/>
          <p:cNvSpPr/>
          <p:nvPr>
            <p:custDataLst>
              <p:tags r:id="rId3"/>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作答</a:t>
            </a:r>
          </a:p>
        </p:txBody>
      </p:sp>
      <p:sp>
        <p:nvSpPr>
          <p:cNvPr id="13" name="矩形 12"/>
          <p:cNvSpPr/>
          <p:nvPr>
            <p:custDataLst>
              <p:tags r:id="rId4"/>
            </p:custDataLst>
          </p:nvPr>
        </p:nvSpPr>
        <p:spPr>
          <a:xfrm>
            <a:off x="1524000" y="5849303"/>
            <a:ext cx="9144000" cy="36576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微软雅黑" panose="020B0503020204020204" charset="-122"/>
                <a:ea typeface="微软雅黑" panose="020B0503020204020204" charset="-122"/>
                <a:sym typeface="微软雅黑" panose="020B0503020204020204" charset="-122"/>
              </a:rPr>
              <a:t>正常使用主观题需</a:t>
            </a:r>
            <a:r>
              <a:rPr lang="en-US" altLang="zh-CN" sz="1200">
                <a:solidFill>
                  <a:srgbClr val="F84F41"/>
                </a:solidFill>
                <a:latin typeface="微软雅黑" panose="020B0503020204020204" charset="-122"/>
                <a:ea typeface="微软雅黑" panose="020B0503020204020204" charset="-122"/>
                <a:sym typeface="微软雅黑" panose="020B0503020204020204" charset="-122"/>
              </a:rPr>
              <a:t>2.0</a:t>
            </a:r>
            <a:r>
              <a:rPr lang="zh-CN" altLang="en-US" sz="1200">
                <a:solidFill>
                  <a:srgbClr val="F84F41"/>
                </a:solidFill>
                <a:latin typeface="微软雅黑" panose="020B0503020204020204" charset="-122"/>
                <a:ea typeface="微软雅黑" panose="020B0503020204020204" charset="-122"/>
                <a:sym typeface="微软雅黑" panose="020B0503020204020204" charset="-122"/>
              </a:rPr>
              <a:t>以上版本雨课堂</a:t>
            </a:r>
          </a:p>
        </p:txBody>
      </p:sp>
      <p:sp>
        <p:nvSpPr>
          <p:cNvPr id="14" name="矩形 13"/>
          <p:cNvSpPr/>
          <p:nvPr>
            <p:custDataLst>
              <p:tags r:id="rId5"/>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19" name="文本框 18"/>
          <p:cNvSpPr txBox="1"/>
          <p:nvPr>
            <p:custDataLst>
              <p:tags r:id="rId6"/>
            </p:custDataLst>
          </p:nvPr>
        </p:nvSpPr>
        <p:spPr>
          <a:xfrm>
            <a:off x="12661900" y="6326833"/>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微软雅黑" panose="020B0503020204020204" charset="-122"/>
                <a:ea typeface="微软雅黑" panose="020B0503020204020204" charset="-122"/>
                <a:sym typeface="微软雅黑" panose="020B0503020204020204" charset="-122"/>
              </a:rPr>
              <a:t>可为此题添加文本、图片、公式等解析，且需将内容全部放在本区域内。正常使用需</a:t>
            </a:r>
            <a:r>
              <a:rPr lang="en-US" altLang="zh-CN" sz="1200">
                <a:solidFill>
                  <a:srgbClr val="F84F41"/>
                </a:solidFill>
                <a:latin typeface="微软雅黑" panose="020B0503020204020204" charset="-122"/>
                <a:ea typeface="微软雅黑" panose="020B0503020204020204" charset="-122"/>
                <a:sym typeface="微软雅黑" panose="020B0503020204020204" charset="-122"/>
              </a:rPr>
              <a:t>3.0</a:t>
            </a:r>
            <a:r>
              <a:rPr lang="zh-CN" altLang="en-US" sz="1200">
                <a:solidFill>
                  <a:srgbClr val="F84F41"/>
                </a:solidFill>
                <a:latin typeface="微软雅黑" panose="020B0503020204020204" charset="-122"/>
                <a:ea typeface="微软雅黑" panose="020B0503020204020204" charset="-122"/>
                <a:sym typeface="微软雅黑" panose="020B0503020204020204" charset="-122"/>
              </a:rPr>
              <a:t>以上版本</a:t>
            </a:r>
          </a:p>
        </p:txBody>
      </p:sp>
      <p:sp>
        <p:nvSpPr>
          <p:cNvPr id="20" name="文本框 19"/>
          <p:cNvSpPr txBox="1"/>
          <p:nvPr>
            <p:custDataLst>
              <p:tags r:id="rId7"/>
            </p:custDataLst>
          </p:nvPr>
        </p:nvSpPr>
        <p:spPr>
          <a:xfrm>
            <a:off x="12827000" y="1270001"/>
            <a:ext cx="3332480" cy="1015663"/>
          </a:xfrm>
          <a:prstGeom prst="rect">
            <a:avLst/>
          </a:prstGeom>
          <a:noFill/>
        </p:spPr>
        <p:txBody>
          <a:bodyPr vert="horz"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rPr>
              <a:t>驱动开发、软件调试、软件优化、病毒分析、漏洞挖掘、嵌入式开发</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endParaRPr>
          </a:p>
        </p:txBody>
      </p:sp>
      <p:grpSp>
        <p:nvGrpSpPr>
          <p:cNvPr id="18" name="组合 17"/>
          <p:cNvGrpSpPr/>
          <p:nvPr>
            <p:custDataLst>
              <p:tags r:id="rId8"/>
            </p:custDataLst>
          </p:nvPr>
        </p:nvGrpSpPr>
        <p:grpSpPr>
          <a:xfrm>
            <a:off x="12585700" y="0"/>
            <a:ext cx="3815080" cy="647700"/>
            <a:chOff x="9537700" y="0"/>
            <a:chExt cx="3815080" cy="647700"/>
          </a:xfrm>
        </p:grpSpPr>
        <p:sp>
          <p:nvSpPr>
            <p:cNvPr id="15" name="RemarkBack"/>
            <p:cNvSpPr/>
            <p:nvPr>
              <p:custDataLst>
                <p:tags r:id="rId18"/>
              </p:custDataLst>
            </p:nvPr>
          </p:nvSpPr>
          <p:spPr>
            <a:xfrm>
              <a:off x="9537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markBlock"/>
            <p:cNvSpPr/>
            <p:nvPr>
              <p:custDataLst>
                <p:tags r:id="rId19"/>
              </p:custDataLst>
            </p:nvPr>
          </p:nvSpPr>
          <p:spPr>
            <a:xfrm>
              <a:off x="9537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markTitleText"/>
            <p:cNvSpPr txBox="1"/>
            <p:nvPr>
              <p:custDataLst>
                <p:tags r:id="rId20"/>
              </p:custDataLst>
            </p:nvPr>
          </p:nvSpPr>
          <p:spPr>
            <a:xfrm>
              <a:off x="9779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charset="-122"/>
                  <a:ea typeface="微软雅黑" panose="020B0503020204020204" charset="-122"/>
                  <a:sym typeface="微软雅黑" panose="020B0503020204020204" charset="-122"/>
                </a:rPr>
                <a:t>答案解析</a:t>
              </a:r>
            </a:p>
          </p:txBody>
        </p:sp>
      </p:grpSp>
      <p:sp>
        <p:nvSpPr>
          <p:cNvPr id="2" name="RemarkBack"/>
          <p:cNvSpPr/>
          <p:nvPr>
            <p:custDataLst>
              <p:tags r:id="rId9"/>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markBlock"/>
          <p:cNvSpPr/>
          <p:nvPr>
            <p:custDataLst>
              <p:tags r:id="rId10"/>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markTitleText"/>
          <p:cNvSpPr txBox="1"/>
          <p:nvPr>
            <p:custDataLst>
              <p:tags r:id="rId11"/>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charset="-122"/>
                <a:ea typeface="微软雅黑" panose="020B0503020204020204" charset="-122"/>
                <a:sym typeface="微软雅黑" panose="020B0503020204020204" charset="-122"/>
              </a:rPr>
              <a:t>答案解析</a:t>
            </a:r>
          </a:p>
        </p:txBody>
      </p:sp>
      <p:grpSp>
        <p:nvGrpSpPr>
          <p:cNvPr id="12" name="组合 11"/>
          <p:cNvGrpSpPr/>
          <p:nvPr>
            <p:custDataLst>
              <p:tags r:id="rId12"/>
            </p:custDataLst>
          </p:nvPr>
        </p:nvGrpSpPr>
        <p:grpSpPr>
          <a:xfrm>
            <a:off x="0" y="0"/>
            <a:ext cx="9144000" cy="635000"/>
            <a:chOff x="-1524000" y="0"/>
            <a:chExt cx="9144000" cy="635000"/>
          </a:xfrm>
        </p:grpSpPr>
        <p:sp>
          <p:nvSpPr>
            <p:cNvPr id="8" name="TitleBackground"/>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p:cNvSpPr txBox="1"/>
            <p:nvPr>
              <p:custDataLst>
                <p:tags r:id="rId16"/>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主观题</a:t>
              </a:r>
            </a:p>
          </p:txBody>
        </p:sp>
        <p:sp>
          <p:nvSpPr>
            <p:cNvPr id="11" name="TipText"/>
            <p:cNvSpPr txBox="1"/>
            <p:nvPr>
              <p:custDataLst>
                <p:tags r:id="rId17"/>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10</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5" name="图片 4"/>
          <p:cNvPicPr/>
          <p:nvPr>
            <p:custDataLst>
              <p:tags r:id="rId13"/>
            </p:custDataLst>
          </p:nvPr>
        </p:nvPicPr>
        <p:blipFill>
          <a:blip r:embed="rId22"/>
          <a:stretch>
            <a:fillRect/>
          </a:stretch>
        </p:blipFill>
        <p:spPr>
          <a:xfrm>
            <a:off x="10642600" y="63500"/>
            <a:ext cx="1422400" cy="508000"/>
          </a:xfrm>
          <a:prstGeom prst="rect">
            <a:avLst/>
          </a:prstGeom>
        </p:spPr>
      </p:pic>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嵌入式系统</a:t>
            </a:r>
          </a:p>
        </p:txBody>
      </p:sp>
      <p:sp>
        <p:nvSpPr>
          <p:cNvPr id="3" name="内容占位符 2"/>
          <p:cNvSpPr>
            <a:spLocks noGrp="1"/>
          </p:cNvSpPr>
          <p:nvPr>
            <p:ph idx="1"/>
          </p:nvPr>
        </p:nvSpPr>
        <p:spPr/>
        <p:txBody>
          <a:bodyPr/>
          <a:lstStyle/>
          <a:p>
            <a:r>
              <a:rPr lang="zh-CN" altLang="en-US" dirty="0"/>
              <a:t>嵌入式系统的内存空间小</a:t>
            </a:r>
            <a:endParaRPr lang="en-US" altLang="zh-CN" dirty="0"/>
          </a:p>
          <a:p>
            <a:pPr lvl="1"/>
            <a:r>
              <a:rPr lang="zh-CN" altLang="en-US" dirty="0"/>
              <a:t>电话、汽车、空调、打印机、摄像头、显卡、声卡、调制解调器等等</a:t>
            </a:r>
            <a:endParaRPr lang="en-US" altLang="zh-CN" dirty="0"/>
          </a:p>
          <a:p>
            <a:pPr lvl="1"/>
            <a:r>
              <a:rPr lang="zh-CN" altLang="en-US" dirty="0"/>
              <a:t>汇编语言可以节省内存空间</a:t>
            </a:r>
          </a:p>
        </p:txBody>
      </p:sp>
      <p:pic>
        <p:nvPicPr>
          <p:cNvPr id="1026" name="Picture 2" descr="一个老嵌入式工程师给新手的十大建议- 知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8575" y="3844925"/>
            <a:ext cx="4514850" cy="2466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实时系统</a:t>
            </a:r>
          </a:p>
        </p:txBody>
      </p:sp>
      <p:sp>
        <p:nvSpPr>
          <p:cNvPr id="3" name="内容占位符 2"/>
          <p:cNvSpPr>
            <a:spLocks noGrp="1"/>
          </p:cNvSpPr>
          <p:nvPr>
            <p:ph idx="1"/>
          </p:nvPr>
        </p:nvSpPr>
        <p:spPr/>
        <p:txBody>
          <a:bodyPr/>
          <a:lstStyle/>
          <a:p>
            <a:r>
              <a:rPr lang="zh-CN" altLang="en-US" dirty="0"/>
              <a:t>仿真、监控等实时系统要求精确计量时间和</a:t>
            </a:r>
            <a:r>
              <a:rPr lang="zh-CN" altLang="en-US" dirty="0">
                <a:solidFill>
                  <a:srgbClr val="FF0000"/>
                </a:solidFill>
              </a:rPr>
              <a:t>实时响应</a:t>
            </a:r>
            <a:endParaRPr lang="en-US" altLang="zh-CN" dirty="0">
              <a:solidFill>
                <a:srgbClr val="FF0000"/>
              </a:solidFill>
            </a:endParaRPr>
          </a:p>
          <a:p>
            <a:pPr lvl="1"/>
            <a:r>
              <a:rPr lang="zh-CN" altLang="en-US" dirty="0"/>
              <a:t>高级语言不能完全控制编译器生成的机器码</a:t>
            </a:r>
            <a:endParaRPr lang="en-US" altLang="zh-CN" dirty="0"/>
          </a:p>
          <a:p>
            <a:pPr lvl="1"/>
            <a:r>
              <a:rPr lang="zh-CN" altLang="en-US" dirty="0"/>
              <a:t>汇编语言可以完全控制机器码，执行速度快</a:t>
            </a:r>
            <a:endParaRPr lang="en-US" altLang="zh-CN" dirty="0"/>
          </a:p>
          <a:p>
            <a:pPr lvl="1"/>
            <a:endParaRPr lang="zh-CN" altLang="en-US" dirty="0"/>
          </a:p>
        </p:txBody>
      </p:sp>
      <p:pic>
        <p:nvPicPr>
          <p:cNvPr id="3074" name="Picture 2" descr="Aircraft – News, Research and Analysis – The Conversation – pag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748" y="4284172"/>
            <a:ext cx="3335598" cy="161786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3"/>
          <a:stretch>
            <a:fillRect/>
          </a:stretch>
        </p:blipFill>
        <p:spPr>
          <a:xfrm>
            <a:off x="4314047" y="4284172"/>
            <a:ext cx="3641233" cy="1615407"/>
          </a:xfrm>
          <a:prstGeom prst="rect">
            <a:avLst/>
          </a:prstGeom>
        </p:spPr>
      </p:pic>
      <p:pic>
        <p:nvPicPr>
          <p:cNvPr id="3080" name="Picture 8" descr="China Unveils Driverless Bullet Train Made Specially for the Beijing Gam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370" y="3198063"/>
            <a:ext cx="3605299" cy="27039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080"/>
                                        </p:tgtEl>
                                        <p:attrNameLst>
                                          <p:attrName>style.visibility</p:attrName>
                                        </p:attrNameLst>
                                      </p:cBhvr>
                                      <p:to>
                                        <p:strVal val="visible"/>
                                      </p:to>
                                    </p:set>
                                    <p:anim calcmode="lin" valueType="num">
                                      <p:cBhvr additive="base">
                                        <p:cTn id="20" dur="500" fill="hold"/>
                                        <p:tgtEl>
                                          <p:spTgt spid="3080"/>
                                        </p:tgtEl>
                                        <p:attrNameLst>
                                          <p:attrName>ppt_x</p:attrName>
                                        </p:attrNameLst>
                                      </p:cBhvr>
                                      <p:tavLst>
                                        <p:tav tm="0">
                                          <p:val>
                                            <p:strVal val="#ppt_x"/>
                                          </p:val>
                                        </p:tav>
                                        <p:tav tm="100000">
                                          <p:val>
                                            <p:strVal val="#ppt_x"/>
                                          </p:val>
                                        </p:tav>
                                      </p:tavLst>
                                    </p:anim>
                                    <p:anim calcmode="lin" valueType="num">
                                      <p:cBhvr additive="base">
                                        <p:cTn id="21" dur="500" fill="hold"/>
                                        <p:tgtEl>
                                          <p:spTgt spid="30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游戏机</a:t>
            </a:r>
          </a:p>
        </p:txBody>
      </p:sp>
      <p:sp>
        <p:nvSpPr>
          <p:cNvPr id="3" name="内容占位符 2"/>
          <p:cNvSpPr>
            <a:spLocks noGrp="1"/>
          </p:cNvSpPr>
          <p:nvPr>
            <p:ph idx="1"/>
          </p:nvPr>
        </p:nvSpPr>
        <p:spPr/>
        <p:txBody>
          <a:bodyPr/>
          <a:lstStyle/>
          <a:p>
            <a:r>
              <a:rPr lang="zh-CN" altLang="en-US" dirty="0"/>
              <a:t>游戏机有专用的系统，要求程序在</a:t>
            </a:r>
            <a:r>
              <a:rPr lang="zh-CN" altLang="en-US" b="1" dirty="0"/>
              <a:t>大小</a:t>
            </a:r>
            <a:r>
              <a:rPr lang="zh-CN" altLang="en-US" dirty="0"/>
              <a:t>和</a:t>
            </a:r>
            <a:r>
              <a:rPr lang="zh-CN" altLang="en-US" b="1" dirty="0"/>
              <a:t>运行速度</a:t>
            </a:r>
            <a:r>
              <a:rPr lang="zh-CN" altLang="en-US" dirty="0"/>
              <a:t>两方面都要做高度优化。</a:t>
            </a:r>
            <a:endParaRPr lang="en-US" altLang="zh-CN" dirty="0"/>
          </a:p>
          <a:p>
            <a:pPr lvl="1"/>
            <a:r>
              <a:rPr lang="zh-CN" altLang="en-US" dirty="0"/>
              <a:t>充分利用目标系统的</a:t>
            </a:r>
            <a:r>
              <a:rPr lang="zh-CN" altLang="en-US" dirty="0">
                <a:solidFill>
                  <a:srgbClr val="FF0000"/>
                </a:solidFill>
              </a:rPr>
              <a:t>专用硬件</a:t>
            </a:r>
            <a:r>
              <a:rPr lang="zh-CN" altLang="en-US" dirty="0"/>
              <a:t>特性</a:t>
            </a:r>
            <a:endParaRPr lang="en-US" altLang="zh-CN" dirty="0"/>
          </a:p>
          <a:p>
            <a:pPr lvl="1"/>
            <a:r>
              <a:rPr lang="zh-CN" altLang="en-US" dirty="0"/>
              <a:t>手动进行</a:t>
            </a:r>
            <a:r>
              <a:rPr lang="zh-CN" altLang="en-US" dirty="0">
                <a:solidFill>
                  <a:srgbClr val="FF0000"/>
                </a:solidFill>
              </a:rPr>
              <a:t>游戏速度优化</a:t>
            </a:r>
          </a:p>
        </p:txBody>
      </p:sp>
      <p:pic>
        <p:nvPicPr>
          <p:cNvPr id="2050" name="Picture 2" descr="Ps Or Xbox Deals, SAVE 48% - civilsamhallespodden.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5991" y="2668213"/>
            <a:ext cx="5619750" cy="3333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驱动程序</a:t>
            </a:r>
          </a:p>
        </p:txBody>
      </p:sp>
      <p:sp>
        <p:nvSpPr>
          <p:cNvPr id="3" name="内容占位符 2"/>
          <p:cNvSpPr>
            <a:spLocks noGrp="1"/>
          </p:cNvSpPr>
          <p:nvPr>
            <p:ph idx="1"/>
          </p:nvPr>
        </p:nvSpPr>
        <p:spPr/>
        <p:txBody>
          <a:bodyPr/>
          <a:lstStyle/>
          <a:p>
            <a:r>
              <a:rPr lang="zh-CN" altLang="en-US" dirty="0"/>
              <a:t>硬件设备需要</a:t>
            </a:r>
            <a:r>
              <a:rPr lang="zh-CN" altLang="en-US" dirty="0">
                <a:solidFill>
                  <a:srgbClr val="FF0000"/>
                </a:solidFill>
              </a:rPr>
              <a:t>驱动程序</a:t>
            </a:r>
            <a:endParaRPr lang="en-US" altLang="zh-CN" dirty="0">
              <a:solidFill>
                <a:srgbClr val="FF0000"/>
              </a:solidFill>
            </a:endParaRPr>
          </a:p>
          <a:p>
            <a:pPr lvl="1"/>
            <a:r>
              <a:rPr lang="zh-CN" altLang="en-US" dirty="0"/>
              <a:t>驱动程序把操作系统上通用的命令转换为对特殊硬件的具体细节操作的程序。</a:t>
            </a:r>
            <a:endParaRPr lang="en-US" altLang="zh-CN" dirty="0"/>
          </a:p>
          <a:p>
            <a:pPr lvl="1"/>
            <a:r>
              <a:rPr lang="zh-CN" altLang="en-US" dirty="0"/>
              <a:t>打印机需要编写</a:t>
            </a:r>
            <a:r>
              <a:rPr lang="en-US" altLang="zh-CN" dirty="0"/>
              <a:t>Windows</a:t>
            </a:r>
            <a:r>
              <a:rPr lang="zh-CN" altLang="en-US" dirty="0"/>
              <a:t>、</a:t>
            </a:r>
            <a:r>
              <a:rPr lang="en-US" altLang="zh-CN" dirty="0"/>
              <a:t>macOS</a:t>
            </a:r>
            <a:r>
              <a:rPr lang="zh-CN" altLang="en-US" dirty="0"/>
              <a:t>、</a:t>
            </a:r>
            <a:r>
              <a:rPr lang="en-US" altLang="zh-CN" dirty="0"/>
              <a:t>Linux</a:t>
            </a:r>
            <a:r>
              <a:rPr lang="zh-CN" altLang="en-US" dirty="0"/>
              <a:t>等平台的打印驱动。</a:t>
            </a:r>
          </a:p>
        </p:txBody>
      </p:sp>
      <p:pic>
        <p:nvPicPr>
          <p:cNvPr id="4098" name="Picture 2" descr="Driver Easy ® | Windows Driver Upda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6477" y="4421594"/>
            <a:ext cx="3179792" cy="22802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加密算法</a:t>
            </a:r>
          </a:p>
        </p:txBody>
      </p:sp>
      <p:sp>
        <p:nvSpPr>
          <p:cNvPr id="3" name="内容占位符 2"/>
          <p:cNvSpPr>
            <a:spLocks noGrp="1"/>
          </p:cNvSpPr>
          <p:nvPr>
            <p:ph idx="1"/>
          </p:nvPr>
        </p:nvSpPr>
        <p:spPr/>
        <p:txBody>
          <a:bodyPr/>
          <a:lstStyle/>
          <a:p>
            <a:r>
              <a:rPr lang="zh-CN" altLang="en-US" dirty="0"/>
              <a:t>高级语言的种种限制会阻碍</a:t>
            </a:r>
            <a:r>
              <a:rPr lang="zh-CN" altLang="en-US" dirty="0">
                <a:solidFill>
                  <a:srgbClr val="FF0000"/>
                </a:solidFill>
              </a:rPr>
              <a:t>位操作</a:t>
            </a:r>
            <a:r>
              <a:rPr lang="zh-CN" altLang="en-US" dirty="0"/>
              <a:t>、</a:t>
            </a:r>
            <a:r>
              <a:rPr lang="zh-CN" altLang="en-US" dirty="0">
                <a:solidFill>
                  <a:srgbClr val="FF0000"/>
                </a:solidFill>
              </a:rPr>
              <a:t>数据加密</a:t>
            </a:r>
            <a:r>
              <a:rPr lang="zh-CN" altLang="en-US" dirty="0"/>
              <a:t>等底层操作的有效实现</a:t>
            </a:r>
            <a:endParaRPr lang="en-US" altLang="zh-CN" dirty="0"/>
          </a:p>
          <a:p>
            <a:r>
              <a:rPr lang="zh-CN" altLang="en-US" dirty="0"/>
              <a:t>汇编语言会加快数据加密速度</a:t>
            </a:r>
          </a:p>
        </p:txBody>
      </p:sp>
      <p:pic>
        <p:nvPicPr>
          <p:cNvPr id="5122" name="Picture 2" descr="RSA加密(三) 加密原理| CarlW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669" y="4068330"/>
            <a:ext cx="7073610" cy="24245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逆向分析</a:t>
            </a:r>
          </a:p>
        </p:txBody>
      </p:sp>
      <p:sp>
        <p:nvSpPr>
          <p:cNvPr id="3" name="内容占位符 2"/>
          <p:cNvSpPr>
            <a:spLocks noGrp="1"/>
          </p:cNvSpPr>
          <p:nvPr>
            <p:ph idx="1"/>
          </p:nvPr>
        </p:nvSpPr>
        <p:spPr/>
        <p:txBody>
          <a:bodyPr/>
          <a:lstStyle/>
          <a:p>
            <a:r>
              <a:rPr lang="zh-CN" altLang="en-US" dirty="0"/>
              <a:t>软件调试</a:t>
            </a:r>
            <a:endParaRPr lang="en-US" altLang="zh-CN" dirty="0"/>
          </a:p>
          <a:p>
            <a:r>
              <a:rPr lang="zh-CN" altLang="en-US" dirty="0"/>
              <a:t>软件漏洞挖掘</a:t>
            </a:r>
            <a:endParaRPr lang="en-US" altLang="zh-CN" dirty="0"/>
          </a:p>
          <a:p>
            <a:r>
              <a:rPr lang="zh-CN" altLang="en-US" dirty="0"/>
              <a:t>计算机病毒分析</a:t>
            </a:r>
            <a:endParaRPr lang="en-US" altLang="zh-CN" dirty="0"/>
          </a:p>
          <a:p>
            <a:r>
              <a:rPr lang="zh-CN" altLang="en-US" dirty="0"/>
              <a:t>软件知识产权保护</a:t>
            </a:r>
            <a:endParaRPr lang="en-US" altLang="zh-CN" dirty="0"/>
          </a:p>
        </p:txBody>
      </p:sp>
      <p:pic>
        <p:nvPicPr>
          <p:cNvPr id="6146" name="Picture 2" descr="What is Vulnerability Scanning? | Vulnerability Scanning business benefi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0448" y="1745674"/>
            <a:ext cx="5458691" cy="40940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15065" y="2703341"/>
            <a:ext cx="6400800" cy="1143000"/>
          </a:xfrm>
        </p:spPr>
        <p:txBody>
          <a:bodyPr/>
          <a:lstStyle/>
          <a:p>
            <a:pPr algn="ctr"/>
            <a:r>
              <a:rPr lang="zh-CN" altLang="en-US" dirty="0"/>
              <a:t>虚拟机的概念</a:t>
            </a:r>
            <a:endParaRPr lang="en-US" dirty="0">
              <a:solidFill>
                <a:schemeClr val="tx1"/>
              </a:solidFill>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虚拟机的概念</a:t>
            </a:r>
          </a:p>
        </p:txBody>
      </p:sp>
      <p:sp>
        <p:nvSpPr>
          <p:cNvPr id="3" name="内容占位符 2"/>
          <p:cNvSpPr>
            <a:spLocks noGrp="1"/>
          </p:cNvSpPr>
          <p:nvPr>
            <p:ph idx="1"/>
          </p:nvPr>
        </p:nvSpPr>
        <p:spPr>
          <a:xfrm>
            <a:off x="300037" y="1709738"/>
            <a:ext cx="4479131" cy="4979191"/>
          </a:xfrm>
        </p:spPr>
        <p:txBody>
          <a:bodyPr>
            <a:normAutofit lnSpcReduction="10000"/>
          </a:bodyPr>
          <a:lstStyle/>
          <a:p>
            <a:r>
              <a:rPr lang="zh-CN" altLang="en-US" dirty="0">
                <a:solidFill>
                  <a:srgbClr val="FF0000"/>
                </a:solidFill>
              </a:rPr>
              <a:t>抽象</a:t>
            </a:r>
            <a:r>
              <a:rPr lang="zh-CN" altLang="en-US" dirty="0"/>
              <a:t>出计算机软硬件之间的相互关系</a:t>
            </a:r>
            <a:endParaRPr lang="en-US" altLang="zh-CN" dirty="0"/>
          </a:p>
          <a:p>
            <a:r>
              <a:rPr lang="zh-CN" altLang="en-US" dirty="0"/>
              <a:t>虚拟机：对于每个语言层次，将其想象成一台</a:t>
            </a:r>
            <a:r>
              <a:rPr lang="zh-CN" altLang="en-US" dirty="0">
                <a:solidFill>
                  <a:srgbClr val="FF0000"/>
                </a:solidFill>
              </a:rPr>
              <a:t>假想</a:t>
            </a:r>
            <a:r>
              <a:rPr lang="zh-CN" altLang="en-US" dirty="0"/>
              <a:t>的计算机（虚拟机）。</a:t>
            </a:r>
            <a:endParaRPr lang="en-US" altLang="zh-CN" dirty="0"/>
          </a:p>
          <a:p>
            <a:r>
              <a:rPr lang="zh-CN" altLang="en-US" dirty="0"/>
              <a:t>高层虚拟机的程序，通过解释或者翻译的方式，在底层虚拟机上执行</a:t>
            </a:r>
          </a:p>
        </p:txBody>
      </p:sp>
      <p:sp>
        <p:nvSpPr>
          <p:cNvPr id="4" name="AutoShape 2" descr="Machine Language/Assembly Language/High Level Language"/>
          <p:cNvSpPr>
            <a:spLocks noChangeAspect="1" noChangeArrowheads="1"/>
          </p:cNvSpPr>
          <p:nvPr/>
        </p:nvSpPr>
        <p:spPr bwMode="auto">
          <a:xfrm>
            <a:off x="6248400" y="315118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28" name="Picture 4" descr="Machine Language/Assembly Language/High Level Langu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1012" y="1485900"/>
            <a:ext cx="8489157" cy="50934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虚拟机的层次</a:t>
            </a:r>
          </a:p>
        </p:txBody>
      </p:sp>
      <p:sp>
        <p:nvSpPr>
          <p:cNvPr id="3" name="内容占位符 2"/>
          <p:cNvSpPr>
            <a:spLocks noGrp="1"/>
          </p:cNvSpPr>
          <p:nvPr>
            <p:ph idx="1"/>
          </p:nvPr>
        </p:nvSpPr>
        <p:spPr>
          <a:xfrm>
            <a:off x="979300" y="1938396"/>
            <a:ext cx="10172093" cy="4092575"/>
          </a:xfrm>
        </p:spPr>
        <p:txBody>
          <a:bodyPr>
            <a:normAutofit/>
          </a:bodyPr>
          <a:lstStyle/>
          <a:p>
            <a:r>
              <a:rPr lang="zh-CN" altLang="en-US" dirty="0"/>
              <a:t>第</a:t>
            </a:r>
            <a:r>
              <a:rPr lang="en-US" altLang="zh-CN" dirty="0"/>
              <a:t>5</a:t>
            </a:r>
            <a:r>
              <a:rPr lang="zh-CN" altLang="en-US" dirty="0"/>
              <a:t>层：高级语言 </a:t>
            </a:r>
            <a:r>
              <a:rPr lang="en-US" altLang="zh-CN" dirty="0"/>
              <a:t>(</a:t>
            </a:r>
            <a:r>
              <a:rPr lang="zh-CN" altLang="en-US" dirty="0"/>
              <a:t>功能强大</a:t>
            </a:r>
            <a:r>
              <a:rPr lang="en-US" altLang="zh-CN" dirty="0"/>
              <a:t>)</a:t>
            </a:r>
          </a:p>
          <a:p>
            <a:r>
              <a:rPr lang="zh-CN" altLang="en-US" dirty="0"/>
              <a:t>第</a:t>
            </a:r>
            <a:r>
              <a:rPr lang="en-US" altLang="zh-CN" dirty="0"/>
              <a:t>4</a:t>
            </a:r>
            <a:r>
              <a:rPr lang="zh-CN" altLang="en-US" dirty="0"/>
              <a:t>层：汇编语言 </a:t>
            </a:r>
            <a:r>
              <a:rPr lang="en-US" altLang="zh-CN" dirty="0"/>
              <a:t>(</a:t>
            </a:r>
            <a:r>
              <a:rPr lang="zh-CN" altLang="en-US" dirty="0"/>
              <a:t>助记符、标签</a:t>
            </a:r>
            <a:r>
              <a:rPr lang="en-US" altLang="zh-CN" dirty="0"/>
              <a:t>)</a:t>
            </a:r>
          </a:p>
          <a:p>
            <a:r>
              <a:rPr lang="zh-CN" altLang="en-US" dirty="0"/>
              <a:t>第</a:t>
            </a:r>
            <a:r>
              <a:rPr lang="en-US" altLang="zh-CN" dirty="0"/>
              <a:t>3</a:t>
            </a:r>
            <a:r>
              <a:rPr lang="zh-CN" altLang="en-US" dirty="0"/>
              <a:t>层：操作系统（定义交互命令的虚拟机）</a:t>
            </a:r>
            <a:endParaRPr lang="en-US" altLang="zh-CN" dirty="0"/>
          </a:p>
          <a:p>
            <a:r>
              <a:rPr lang="zh-CN" altLang="en-US" dirty="0"/>
              <a:t>第</a:t>
            </a:r>
            <a:r>
              <a:rPr lang="en-US" altLang="zh-CN" dirty="0"/>
              <a:t>2</a:t>
            </a:r>
            <a:r>
              <a:rPr lang="zh-CN" altLang="en-US" dirty="0"/>
              <a:t>层：指令集体系结构 （固化在处理器内部的指令集）</a:t>
            </a:r>
            <a:endParaRPr lang="en-US" altLang="zh-CN" dirty="0"/>
          </a:p>
          <a:p>
            <a:r>
              <a:rPr lang="zh-CN" altLang="en-US" dirty="0"/>
              <a:t>第</a:t>
            </a:r>
            <a:r>
              <a:rPr lang="en-US" altLang="zh-CN" dirty="0"/>
              <a:t>1</a:t>
            </a:r>
            <a:r>
              <a:rPr lang="zh-CN" altLang="en-US" dirty="0"/>
              <a:t>层：微结构（芯片上特殊的微结构指令）</a:t>
            </a:r>
            <a:endParaRPr lang="en-US" altLang="zh-CN" dirty="0"/>
          </a:p>
          <a:p>
            <a:r>
              <a:rPr lang="zh-CN" altLang="en-US" dirty="0"/>
              <a:t>第</a:t>
            </a:r>
            <a:r>
              <a:rPr lang="en-US" altLang="zh-CN" dirty="0"/>
              <a:t>0</a:t>
            </a:r>
            <a:r>
              <a:rPr lang="zh-CN" altLang="en-US" dirty="0"/>
              <a:t>层：数字逻辑</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考试成绩</a:t>
            </a:r>
          </a:p>
        </p:txBody>
      </p:sp>
      <p:sp>
        <p:nvSpPr>
          <p:cNvPr id="3" name="内容占位符 2"/>
          <p:cNvSpPr>
            <a:spLocks noGrp="1"/>
          </p:cNvSpPr>
          <p:nvPr>
            <p:ph idx="1"/>
          </p:nvPr>
        </p:nvSpPr>
        <p:spPr>
          <a:xfrm>
            <a:off x="2125663" y="1784351"/>
            <a:ext cx="7940675" cy="4092575"/>
          </a:xfrm>
        </p:spPr>
        <p:txBody>
          <a:bodyPr/>
          <a:lstStyle/>
          <a:p>
            <a:pPr>
              <a:lnSpc>
                <a:spcPct val="150000"/>
              </a:lnSpc>
            </a:pPr>
            <a:r>
              <a:rPr lang="zh-CN" altLang="en-US" dirty="0"/>
              <a:t>平时成绩 </a:t>
            </a:r>
            <a:r>
              <a:rPr lang="en-US" altLang="zh-CN" dirty="0"/>
              <a:t>25%</a:t>
            </a:r>
          </a:p>
          <a:p>
            <a:pPr lvl="1">
              <a:lnSpc>
                <a:spcPct val="150000"/>
              </a:lnSpc>
            </a:pPr>
            <a:r>
              <a:rPr lang="zh-CN" altLang="en-US" dirty="0"/>
              <a:t>考勤、课堂表现、问题回答（雨课堂）</a:t>
            </a:r>
            <a:endParaRPr lang="en-US" altLang="zh-CN" dirty="0"/>
          </a:p>
          <a:p>
            <a:pPr>
              <a:lnSpc>
                <a:spcPct val="150000"/>
              </a:lnSpc>
            </a:pPr>
            <a:r>
              <a:rPr lang="zh-CN" altLang="en-US" dirty="0"/>
              <a:t>实验成绩 </a:t>
            </a:r>
            <a:r>
              <a:rPr lang="en-US" altLang="zh-CN" dirty="0"/>
              <a:t>25%</a:t>
            </a:r>
          </a:p>
          <a:p>
            <a:pPr lvl="1">
              <a:lnSpc>
                <a:spcPct val="150000"/>
              </a:lnSpc>
            </a:pPr>
            <a:r>
              <a:rPr lang="zh-CN" altLang="en-US" dirty="0"/>
              <a:t>课后习题、实验报告（雨课堂）</a:t>
            </a:r>
            <a:endParaRPr lang="en-US" altLang="zh-CN" dirty="0"/>
          </a:p>
          <a:p>
            <a:pPr>
              <a:lnSpc>
                <a:spcPct val="150000"/>
              </a:lnSpc>
            </a:pPr>
            <a:r>
              <a:rPr lang="zh-CN" altLang="en-US" dirty="0"/>
              <a:t>期末考试 </a:t>
            </a:r>
            <a:r>
              <a:rPr lang="en-US" altLang="zh-CN" dirty="0"/>
              <a:t>50%</a:t>
            </a:r>
          </a:p>
          <a:p>
            <a:pPr lvl="1">
              <a:lnSpc>
                <a:spcPct val="150000"/>
              </a:lnSpc>
            </a:pPr>
            <a:r>
              <a:rPr lang="zh-CN" altLang="en-US" dirty="0"/>
              <a:t>闭卷考试</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执行方式</a:t>
            </a:r>
          </a:p>
        </p:txBody>
      </p:sp>
      <p:sp>
        <p:nvSpPr>
          <p:cNvPr id="3" name="内容占位符 2"/>
          <p:cNvSpPr>
            <a:spLocks noGrp="1"/>
          </p:cNvSpPr>
          <p:nvPr>
            <p:ph idx="1"/>
          </p:nvPr>
        </p:nvSpPr>
        <p:spPr>
          <a:xfrm>
            <a:off x="395505" y="1690688"/>
            <a:ext cx="3783806" cy="5060157"/>
          </a:xfrm>
        </p:spPr>
        <p:txBody>
          <a:bodyPr>
            <a:normAutofit/>
          </a:bodyPr>
          <a:lstStyle/>
          <a:p>
            <a:r>
              <a:rPr lang="zh-CN" altLang="en-US" sz="2400" dirty="0"/>
              <a:t>翻译方式：高层虚拟机的程序被</a:t>
            </a:r>
            <a:r>
              <a:rPr lang="zh-CN" altLang="en-US" sz="2400" dirty="0">
                <a:solidFill>
                  <a:srgbClr val="FF0000"/>
                </a:solidFill>
              </a:rPr>
              <a:t>整体</a:t>
            </a:r>
            <a:r>
              <a:rPr lang="zh-CN" altLang="en-US" sz="2400" dirty="0"/>
              <a:t>翻译成底层虚拟机程序，然后在底层虚拟机上执行；</a:t>
            </a:r>
            <a:endParaRPr lang="en-US" altLang="zh-CN" sz="2400" dirty="0"/>
          </a:p>
          <a:p>
            <a:r>
              <a:rPr lang="zh-CN" altLang="en-US" sz="2400" dirty="0"/>
              <a:t>解释方式：低层虚拟机对高层虚拟机的程序，</a:t>
            </a:r>
            <a:r>
              <a:rPr lang="zh-CN" altLang="en-US" sz="2400" b="1" dirty="0">
                <a:solidFill>
                  <a:srgbClr val="FF0000"/>
                </a:solidFill>
              </a:rPr>
              <a:t>逐条</a:t>
            </a:r>
            <a:r>
              <a:rPr lang="zh-CN" altLang="en-US" sz="2400" dirty="0"/>
              <a:t>指令进行解码并执行；</a:t>
            </a:r>
          </a:p>
        </p:txBody>
      </p:sp>
      <p:pic>
        <p:nvPicPr>
          <p:cNvPr id="5" name="图片 4"/>
          <p:cNvPicPr>
            <a:picLocks noChangeAspect="1"/>
          </p:cNvPicPr>
          <p:nvPr/>
        </p:nvPicPr>
        <p:blipFill>
          <a:blip r:embed="rId2"/>
          <a:stretch>
            <a:fillRect/>
          </a:stretch>
        </p:blipFill>
        <p:spPr>
          <a:xfrm>
            <a:off x="4616806" y="1772842"/>
            <a:ext cx="7506137" cy="5059883"/>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下面哪种语言的程序是解释执行的？</a:t>
            </a:r>
          </a:p>
        </p:txBody>
      </p:sp>
      <p:sp>
        <p:nvSpPr>
          <p:cNvPr id="7" name="文本框 6"/>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C++</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文本框 7"/>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C</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9" name="文本框 8"/>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Python</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0" name="文本框 9"/>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汇编语言</a:t>
            </a:r>
          </a:p>
        </p:txBody>
      </p:sp>
      <p:sp>
        <p:nvSpPr>
          <p:cNvPr id="11" name="椭圆 10"/>
          <p:cNvSpPr>
            <a:spLocks noChangeAspect="1"/>
          </p:cNvSpPr>
          <p:nvPr>
            <p:custDataLst>
              <p:tags r:id="rId7"/>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椭圆 11"/>
          <p:cNvSpPr>
            <a:spLocks noChangeAspect="1"/>
          </p:cNvSpPr>
          <p:nvPr>
            <p:custDataLst>
              <p:tags r:id="rId8"/>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3" name="椭圆 12"/>
          <p:cNvSpPr>
            <a:spLocks noChangeAspect="1"/>
          </p:cNvSpPr>
          <p:nvPr>
            <p:custDataLst>
              <p:tags r:id="rId9"/>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4" name="椭圆 13"/>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5" name="矩形: 圆角 14"/>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p>
        </p:txBody>
      </p:sp>
      <p:grpSp>
        <p:nvGrpSpPr>
          <p:cNvPr id="20" name="组合 19"/>
          <p:cNvGrpSpPr/>
          <p:nvPr>
            <p:custDataLst>
              <p:tags r:id="rId12"/>
            </p:custDataLst>
          </p:nvPr>
        </p:nvGrpSpPr>
        <p:grpSpPr>
          <a:xfrm>
            <a:off x="0" y="0"/>
            <a:ext cx="12192000" cy="635000"/>
            <a:chOff x="0" y="0"/>
            <a:chExt cx="12192000" cy="635000"/>
          </a:xfrm>
        </p:grpSpPr>
        <p:sp>
          <p:nvSpPr>
            <p:cNvPr id="16" name="TitleBackground"/>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单选题</a:t>
              </a:r>
            </a:p>
          </p:txBody>
        </p:sp>
        <p:sp>
          <p:nvSpPr>
            <p:cNvPr id="19"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10</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5" name="图片 4"/>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zh-CN" altLang="en-US" dirty="0"/>
              <a:t>数据的表示方法</a:t>
            </a:r>
            <a:endParaRPr lang="en-US" dirty="0"/>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数据的表示方法</a:t>
            </a:r>
          </a:p>
        </p:txBody>
      </p:sp>
      <p:sp>
        <p:nvSpPr>
          <p:cNvPr id="3" name="内容占位符 2"/>
          <p:cNvSpPr>
            <a:spLocks noGrp="1"/>
          </p:cNvSpPr>
          <p:nvPr>
            <p:ph idx="1"/>
          </p:nvPr>
        </p:nvSpPr>
        <p:spPr/>
        <p:txBody>
          <a:bodyPr/>
          <a:lstStyle/>
          <a:p>
            <a:r>
              <a:rPr lang="zh-CN" altLang="en-US" dirty="0"/>
              <a:t>十进制（</a:t>
            </a:r>
            <a:r>
              <a:rPr lang="en-US" altLang="zh-CN" dirty="0"/>
              <a:t>Decimal</a:t>
            </a:r>
            <a:r>
              <a:rPr lang="zh-CN" altLang="en-US" dirty="0"/>
              <a:t>）</a:t>
            </a:r>
            <a:endParaRPr lang="en-US" altLang="zh-CN" dirty="0"/>
          </a:p>
          <a:p>
            <a:r>
              <a:rPr lang="zh-CN" altLang="en-US" dirty="0"/>
              <a:t>二进制（</a:t>
            </a:r>
            <a:r>
              <a:rPr lang="en-US" altLang="zh-CN" dirty="0"/>
              <a:t>Binary</a:t>
            </a:r>
            <a:r>
              <a:rPr lang="zh-CN" altLang="en-US" dirty="0"/>
              <a:t>）</a:t>
            </a:r>
            <a:endParaRPr lang="en-US" altLang="zh-CN" dirty="0"/>
          </a:p>
          <a:p>
            <a:r>
              <a:rPr lang="zh-CN" altLang="en-US" dirty="0"/>
              <a:t>八进制（</a:t>
            </a:r>
            <a:r>
              <a:rPr lang="en-US" altLang="zh-CN" dirty="0"/>
              <a:t>Octet</a:t>
            </a:r>
            <a:r>
              <a:rPr lang="zh-CN" altLang="en-US" dirty="0"/>
              <a:t>）</a:t>
            </a:r>
            <a:endParaRPr lang="en-US" altLang="zh-CN" dirty="0"/>
          </a:p>
          <a:p>
            <a:r>
              <a:rPr lang="zh-CN" altLang="en-US" dirty="0"/>
              <a:t>十六进制（</a:t>
            </a:r>
            <a:r>
              <a:rPr lang="en-US" altLang="zh-CN" b="1" dirty="0"/>
              <a:t>Hex</a:t>
            </a:r>
            <a:r>
              <a:rPr lang="en-US" altLang="zh-CN" dirty="0"/>
              <a:t>adecimal</a:t>
            </a:r>
            <a:r>
              <a:rPr lang="zh-CN" altLang="en-US" dirty="0"/>
              <a:t>）</a:t>
            </a:r>
          </a:p>
        </p:txBody>
      </p:sp>
      <p:pic>
        <p:nvPicPr>
          <p:cNvPr id="5" name="图片 4"/>
          <p:cNvPicPr>
            <a:picLocks noChangeAspect="1"/>
          </p:cNvPicPr>
          <p:nvPr/>
        </p:nvPicPr>
        <p:blipFill>
          <a:blip r:embed="rId2"/>
          <a:stretch>
            <a:fillRect/>
          </a:stretch>
        </p:blipFill>
        <p:spPr>
          <a:xfrm>
            <a:off x="5681663" y="459581"/>
            <a:ext cx="5200650" cy="615315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19</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的二进制表示是</a:t>
            </a:r>
            <a:r>
              <a:rPr lang="en-US" altLang="zh-CN" sz="2600" dirty="0">
                <a:solidFill>
                  <a:srgbClr val="639EF4"/>
                </a:solidFill>
                <a:latin typeface="微软雅黑" panose="020B0503020204020204" charset="-122"/>
                <a:ea typeface="微软雅黑" panose="020B0503020204020204" charset="-122"/>
                <a:sym typeface="微软雅黑" panose="020B0503020204020204" charset="-122"/>
              </a:rPr>
              <a:t>[</a:t>
            </a:r>
            <a:r>
              <a:rPr lang="zh-CN" altLang="en-US" sz="2600" dirty="0">
                <a:solidFill>
                  <a:srgbClr val="639EF4"/>
                </a:solidFill>
                <a:latin typeface="微软雅黑" panose="020B0503020204020204" charset="-122"/>
                <a:ea typeface="微软雅黑" panose="020B0503020204020204" charset="-122"/>
                <a:sym typeface="微软雅黑" panose="020B0503020204020204" charset="-122"/>
              </a:rPr>
              <a:t>填空</a:t>
            </a:r>
            <a:r>
              <a:rPr lang="en-US" altLang="zh-CN" sz="2600" dirty="0">
                <a:solidFill>
                  <a:srgbClr val="639EF4"/>
                </a:solidFill>
                <a:latin typeface="微软雅黑" panose="020B0503020204020204" charset="-122"/>
                <a:ea typeface="微软雅黑" panose="020B0503020204020204" charset="-122"/>
                <a:sym typeface="微软雅黑" panose="020B0503020204020204" charset="-122"/>
              </a:rPr>
              <a:t>1]</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 </a:t>
            </a:r>
            <a:r>
              <a:rPr lang="zh-CN" altLang="en-US" sz="2600" dirty="0">
                <a:solidFill>
                  <a:srgbClr val="639EF4"/>
                </a:solidFill>
                <a:latin typeface="微软雅黑" panose="020B0503020204020204" charset="-122"/>
                <a:ea typeface="微软雅黑" panose="020B0503020204020204" charset="-122"/>
                <a:sym typeface="微软雅黑" panose="020B0503020204020204" charset="-122"/>
              </a:rPr>
              <a:t> </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a:t>
            </a:r>
          </a:p>
        </p:txBody>
      </p:sp>
      <p:sp>
        <p:nvSpPr>
          <p:cNvPr id="7" name="矩形: 圆角 6"/>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作答</a:t>
            </a:r>
          </a:p>
        </p:txBody>
      </p:sp>
      <p:sp>
        <p:nvSpPr>
          <p:cNvPr id="14" name="矩形 13"/>
          <p:cNvSpPr/>
          <p:nvPr>
            <p:custDataLst>
              <p:tags r:id="rId4"/>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19" name="文本框 18"/>
          <p:cNvSpPr txBox="1"/>
          <p:nvPr>
            <p:custDataLst>
              <p:tags r:id="rId5"/>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微软雅黑" panose="020B0503020204020204" charset="-122"/>
                <a:ea typeface="微软雅黑" panose="020B0503020204020204" charset="-122"/>
                <a:sym typeface="微软雅黑" panose="020B0503020204020204" charset="-122"/>
              </a:rPr>
              <a:t>可为此题添加文本、图片、公式等解析，且需将内容全部放在本区域内。</a:t>
            </a:r>
          </a:p>
        </p:txBody>
      </p:sp>
      <p:sp>
        <p:nvSpPr>
          <p:cNvPr id="20" name="文本框 19"/>
          <p:cNvSpPr txBox="1"/>
          <p:nvPr>
            <p:custDataLst>
              <p:tags r:id="rId6"/>
            </p:custDataLst>
          </p:nvPr>
        </p:nvSpPr>
        <p:spPr>
          <a:xfrm>
            <a:off x="12827000" y="1270000"/>
            <a:ext cx="3332480" cy="400110"/>
          </a:xfrm>
          <a:prstGeom prst="rect">
            <a:avLst/>
          </a:prstGeom>
          <a:noFill/>
        </p:spPr>
        <p:txBody>
          <a:bodyPr vert="horz"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rPr>
              <a:t>此处添加答案解析</a:t>
            </a:r>
          </a:p>
        </p:txBody>
      </p:sp>
      <p:grpSp>
        <p:nvGrpSpPr>
          <p:cNvPr id="18" name="组合 17"/>
          <p:cNvGrpSpPr/>
          <p:nvPr>
            <p:custDataLst>
              <p:tags r:id="rId7"/>
            </p:custDataLst>
          </p:nvPr>
        </p:nvGrpSpPr>
        <p:grpSpPr>
          <a:xfrm>
            <a:off x="12585700" y="0"/>
            <a:ext cx="3815080" cy="647700"/>
            <a:chOff x="12585700" y="0"/>
            <a:chExt cx="3815080" cy="647700"/>
          </a:xfrm>
        </p:grpSpPr>
        <p:sp>
          <p:nvSpPr>
            <p:cNvPr id="15" name="RemarkBack"/>
            <p:cNvSpPr/>
            <p:nvPr>
              <p:custDataLst>
                <p:tags r:id="rId14"/>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markBlock"/>
            <p:cNvSpPr/>
            <p:nvPr>
              <p:custDataLst>
                <p:tags r:id="rId15"/>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markTitleText"/>
            <p:cNvSpPr txBox="1"/>
            <p:nvPr>
              <p:custDataLst>
                <p:tags r:id="rId16"/>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charset="-122"/>
                  <a:ea typeface="微软雅黑" panose="020B0503020204020204" charset="-122"/>
                  <a:sym typeface="微软雅黑" panose="020B0503020204020204" charset="-122"/>
                </a:rPr>
                <a:t>答案解析</a:t>
              </a:r>
            </a:p>
          </p:txBody>
        </p:sp>
      </p:grpSp>
      <p:grpSp>
        <p:nvGrpSpPr>
          <p:cNvPr id="12" name="组合 11"/>
          <p:cNvGrpSpPr/>
          <p:nvPr>
            <p:custDataLst>
              <p:tags r:id="rId8"/>
            </p:custDataLst>
          </p:nvPr>
        </p:nvGrpSpPr>
        <p:grpSpPr>
          <a:xfrm>
            <a:off x="0" y="0"/>
            <a:ext cx="12192000" cy="635000"/>
            <a:chOff x="0" y="0"/>
            <a:chExt cx="12192000" cy="635000"/>
          </a:xfrm>
        </p:grpSpPr>
        <p:sp>
          <p:nvSpPr>
            <p:cNvPr id="8" name="TitleBackground"/>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填空题</a:t>
              </a:r>
            </a:p>
          </p:txBody>
        </p:sp>
        <p:sp>
          <p:nvSpPr>
            <p:cNvPr id="11" name="TipText"/>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2</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5" name="图片 4"/>
          <p:cNvPicPr/>
          <p:nvPr>
            <p:custDataLst>
              <p:tags r:id="rId9"/>
            </p:custDataLst>
          </p:nvPr>
        </p:nvPicPr>
        <p:blipFill>
          <a:blip r:embed="rId18"/>
          <a:stretch>
            <a:fillRect/>
          </a:stretch>
        </p:blipFill>
        <p:spPr>
          <a:xfrm>
            <a:off x="10642600" y="63500"/>
            <a:ext cx="1422400" cy="508000"/>
          </a:xfrm>
          <a:prstGeom prst="rect">
            <a:avLst/>
          </a:prstGeom>
        </p:spPr>
      </p:pic>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二进制数</a:t>
            </a:r>
          </a:p>
        </p:txBody>
      </p:sp>
      <p:sp>
        <p:nvSpPr>
          <p:cNvPr id="3" name="内容占位符 2"/>
          <p:cNvSpPr>
            <a:spLocks noGrp="1"/>
          </p:cNvSpPr>
          <p:nvPr>
            <p:ph idx="1"/>
          </p:nvPr>
        </p:nvSpPr>
        <p:spPr/>
        <p:txBody>
          <a:bodyPr/>
          <a:lstStyle/>
          <a:p>
            <a:r>
              <a:rPr lang="zh-CN" altLang="en-US" dirty="0"/>
              <a:t>二进制数字以</a:t>
            </a:r>
            <a:r>
              <a:rPr lang="en-US" altLang="zh-CN" dirty="0">
                <a:solidFill>
                  <a:srgbClr val="FF0000"/>
                </a:solidFill>
              </a:rPr>
              <a:t>2</a:t>
            </a:r>
            <a:r>
              <a:rPr lang="zh-CN" altLang="en-US" dirty="0"/>
              <a:t>为基数</a:t>
            </a:r>
            <a:endParaRPr lang="en-US" altLang="zh-CN" dirty="0"/>
          </a:p>
          <a:p>
            <a:r>
              <a:rPr lang="zh-CN" altLang="en-US" dirty="0"/>
              <a:t>每个二进制数字是一个比特位（</a:t>
            </a:r>
            <a:r>
              <a:rPr lang="en-US" altLang="zh-CN" dirty="0">
                <a:solidFill>
                  <a:srgbClr val="FF0000"/>
                </a:solidFill>
              </a:rPr>
              <a:t>bit</a:t>
            </a:r>
            <a:r>
              <a:rPr lang="zh-CN" altLang="en-US" dirty="0"/>
              <a:t>）</a:t>
            </a:r>
            <a:endParaRPr lang="en-US" altLang="zh-CN" dirty="0"/>
          </a:p>
          <a:p>
            <a:r>
              <a:rPr lang="zh-CN" altLang="en-US" dirty="0"/>
              <a:t>位数从最</a:t>
            </a:r>
            <a:r>
              <a:rPr lang="zh-CN" altLang="en-US" dirty="0">
                <a:solidFill>
                  <a:srgbClr val="FF0000"/>
                </a:solidFill>
              </a:rPr>
              <a:t>右边</a:t>
            </a:r>
            <a:r>
              <a:rPr lang="zh-CN" altLang="en-US" dirty="0"/>
              <a:t>的第</a:t>
            </a:r>
            <a:r>
              <a:rPr lang="en-US" altLang="zh-CN" dirty="0"/>
              <a:t>0</a:t>
            </a:r>
            <a:r>
              <a:rPr lang="zh-CN" altLang="en-US" dirty="0"/>
              <a:t>位开始计算，向左依次次递增</a:t>
            </a:r>
            <a:endParaRPr lang="en-US" altLang="zh-CN"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二进制数</a:t>
            </a:r>
          </a:p>
        </p:txBody>
      </p:sp>
      <p:sp>
        <p:nvSpPr>
          <p:cNvPr id="3" name="内容占位符 2"/>
          <p:cNvSpPr>
            <a:spLocks noGrp="1"/>
          </p:cNvSpPr>
          <p:nvPr>
            <p:ph idx="1"/>
          </p:nvPr>
        </p:nvSpPr>
        <p:spPr>
          <a:xfrm>
            <a:off x="1000125" y="1760538"/>
            <a:ext cx="9066213" cy="4092575"/>
          </a:xfrm>
        </p:spPr>
        <p:txBody>
          <a:bodyPr/>
          <a:lstStyle/>
          <a:p>
            <a:r>
              <a:rPr lang="zh-CN" altLang="en-US" dirty="0"/>
              <a:t>最左边的位称为最高有效位（</a:t>
            </a:r>
            <a:r>
              <a:rPr lang="en-US" altLang="zh-CN" b="1" dirty="0">
                <a:solidFill>
                  <a:srgbClr val="FF0000"/>
                </a:solidFill>
              </a:rPr>
              <a:t>MSB</a:t>
            </a:r>
            <a:r>
              <a:rPr lang="zh-CN" altLang="en-US" b="1" dirty="0">
                <a:solidFill>
                  <a:srgbClr val="FF0000"/>
                </a:solidFill>
              </a:rPr>
              <a:t>，</a:t>
            </a:r>
            <a:r>
              <a:rPr lang="en-US" altLang="zh-CN" dirty="0"/>
              <a:t>Most Significant Bit</a:t>
            </a:r>
            <a:r>
              <a:rPr lang="zh-CN" altLang="en-US" dirty="0"/>
              <a:t>）</a:t>
            </a:r>
            <a:endParaRPr lang="en-US" altLang="zh-CN" dirty="0"/>
          </a:p>
          <a:p>
            <a:r>
              <a:rPr lang="zh-CN" altLang="en-US" dirty="0"/>
              <a:t>最右边的位称为最低有效位（</a:t>
            </a:r>
            <a:r>
              <a:rPr lang="en-US" altLang="zh-CN" b="1" dirty="0">
                <a:solidFill>
                  <a:srgbClr val="FF0000"/>
                </a:solidFill>
              </a:rPr>
              <a:t>LSB</a:t>
            </a:r>
            <a:r>
              <a:rPr lang="zh-CN" altLang="en-US" b="1" dirty="0">
                <a:solidFill>
                  <a:srgbClr val="FF0000"/>
                </a:solidFill>
              </a:rPr>
              <a:t>，</a:t>
            </a:r>
            <a:r>
              <a:rPr lang="en-US" altLang="zh-CN" dirty="0"/>
              <a:t>Least Significant Bit)</a:t>
            </a:r>
            <a:endParaRPr lang="zh-CN" altLang="en-US" dirty="0"/>
          </a:p>
        </p:txBody>
      </p:sp>
      <p:pic>
        <p:nvPicPr>
          <p:cNvPr id="6" name="图片 5"/>
          <p:cNvPicPr>
            <a:picLocks noChangeAspect="1"/>
          </p:cNvPicPr>
          <p:nvPr/>
        </p:nvPicPr>
        <p:blipFill>
          <a:blip r:embed="rId2"/>
          <a:stretch>
            <a:fillRect/>
          </a:stretch>
        </p:blipFill>
        <p:spPr>
          <a:xfrm>
            <a:off x="1954211" y="3594120"/>
            <a:ext cx="7087447" cy="189228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2"/>
            </p:custDataLst>
          </p:nvPr>
        </p:nvSpPr>
        <p:spPr>
          <a:xfrm>
            <a:off x="2438400" y="635001"/>
            <a:ext cx="7315200" cy="2143125"/>
          </a:xfrm>
          <a:prstGeom prst="rect">
            <a:avLst/>
          </a:prstGeom>
          <a:noFill/>
        </p:spPr>
        <p:txBody>
          <a:bodyPr vert="horz" wrap="square"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01001101</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的最低有效位</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LSB</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是？</a:t>
            </a:r>
          </a:p>
        </p:txBody>
      </p:sp>
      <p:sp>
        <p:nvSpPr>
          <p:cNvPr id="7" name="文本框 6"/>
          <p:cNvSpPr txBox="1"/>
          <p:nvPr>
            <p:custDataLst>
              <p:tags r:id="rId3"/>
            </p:custDataLst>
          </p:nvPr>
        </p:nvSpPr>
        <p:spPr>
          <a:xfrm>
            <a:off x="3352800" y="2786063"/>
            <a:ext cx="64008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1</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文本框 7"/>
          <p:cNvSpPr txBox="1"/>
          <p:nvPr>
            <p:custDataLst>
              <p:tags r:id="rId4"/>
            </p:custDataLst>
          </p:nvPr>
        </p:nvSpPr>
        <p:spPr>
          <a:xfrm>
            <a:off x="3352800" y="3643313"/>
            <a:ext cx="64008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0</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9" name="文本框 8"/>
          <p:cNvSpPr txBox="1"/>
          <p:nvPr>
            <p:custDataLst>
              <p:tags r:id="rId5"/>
            </p:custDataLst>
          </p:nvPr>
        </p:nvSpPr>
        <p:spPr>
          <a:xfrm>
            <a:off x="3352800" y="4500563"/>
            <a:ext cx="64008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2</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0" name="文本框 9"/>
          <p:cNvSpPr txBox="1"/>
          <p:nvPr>
            <p:custDataLst>
              <p:tags r:id="rId6"/>
            </p:custDataLst>
          </p:nvPr>
        </p:nvSpPr>
        <p:spPr>
          <a:xfrm>
            <a:off x="3352800" y="5357813"/>
            <a:ext cx="64008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3</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7"/>
            </p:custDataLst>
          </p:nvPr>
        </p:nvSpPr>
        <p:spPr>
          <a:xfrm>
            <a:off x="26384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椭圆 11"/>
          <p:cNvSpPr>
            <a:spLocks noChangeAspect="1"/>
          </p:cNvSpPr>
          <p:nvPr>
            <p:custDataLst>
              <p:tags r:id="rId8"/>
            </p:custDataLst>
          </p:nvPr>
        </p:nvSpPr>
        <p:spPr>
          <a:xfrm>
            <a:off x="2638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3" name="椭圆 12"/>
          <p:cNvSpPr>
            <a:spLocks noChangeAspect="1"/>
          </p:cNvSpPr>
          <p:nvPr>
            <p:custDataLst>
              <p:tags r:id="rId9"/>
            </p:custDataLst>
          </p:nvPr>
        </p:nvSpPr>
        <p:spPr>
          <a:xfrm>
            <a:off x="2638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4" name="椭圆 13"/>
          <p:cNvSpPr>
            <a:spLocks noChangeAspect="1"/>
          </p:cNvSpPr>
          <p:nvPr>
            <p:custDataLst>
              <p:tags r:id="rId10"/>
            </p:custDataLst>
          </p:nvPr>
        </p:nvSpPr>
        <p:spPr>
          <a:xfrm>
            <a:off x="2638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5" name="矩形: 圆角 14"/>
          <p:cNvSpPr/>
          <p:nvPr>
            <p:custDataLst>
              <p:tags r:id="rId11"/>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p>
        </p:txBody>
      </p:sp>
      <p:grpSp>
        <p:nvGrpSpPr>
          <p:cNvPr id="20" name="组合 19"/>
          <p:cNvGrpSpPr/>
          <p:nvPr>
            <p:custDataLst>
              <p:tags r:id="rId12"/>
            </p:custDataLst>
          </p:nvPr>
        </p:nvGrpSpPr>
        <p:grpSpPr>
          <a:xfrm>
            <a:off x="0" y="0"/>
            <a:ext cx="9144000" cy="635000"/>
            <a:chOff x="-1524000" y="0"/>
            <a:chExt cx="9144000" cy="635000"/>
          </a:xfrm>
        </p:grpSpPr>
        <p:sp>
          <p:nvSpPr>
            <p:cNvPr id="16" name="TitleBackground"/>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p:cNvSpPr txBox="1"/>
            <p:nvPr>
              <p:custDataLst>
                <p:tags r:id="rId16"/>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单选题</a:t>
              </a:r>
            </a:p>
          </p:txBody>
        </p:sp>
        <p:sp>
          <p:nvSpPr>
            <p:cNvPr id="19" name="TipText"/>
            <p:cNvSpPr txBox="1"/>
            <p:nvPr>
              <p:custDataLst>
                <p:tags r:id="rId17"/>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5" name="图片 4"/>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数据的存储单位</a:t>
            </a:r>
          </a:p>
        </p:txBody>
      </p:sp>
      <p:sp>
        <p:nvSpPr>
          <p:cNvPr id="3" name="内容占位符 2"/>
          <p:cNvSpPr>
            <a:spLocks noGrp="1"/>
          </p:cNvSpPr>
          <p:nvPr>
            <p:ph idx="1"/>
          </p:nvPr>
        </p:nvSpPr>
        <p:spPr>
          <a:xfrm>
            <a:off x="171450" y="1825625"/>
            <a:ext cx="5724525" cy="4351338"/>
          </a:xfrm>
        </p:spPr>
        <p:txBody>
          <a:bodyPr/>
          <a:lstStyle/>
          <a:p>
            <a:r>
              <a:rPr lang="zh-CN" altLang="en-US" dirty="0"/>
              <a:t>字节（</a:t>
            </a:r>
            <a:r>
              <a:rPr lang="en-US" altLang="zh-CN" dirty="0"/>
              <a:t>byte</a:t>
            </a:r>
            <a:r>
              <a:rPr lang="zh-CN" altLang="en-US" dirty="0"/>
              <a:t>）：包含</a:t>
            </a:r>
            <a:r>
              <a:rPr lang="en-US" altLang="zh-CN" dirty="0"/>
              <a:t>8</a:t>
            </a:r>
            <a:r>
              <a:rPr lang="zh-CN" altLang="en-US" dirty="0"/>
              <a:t>个</a:t>
            </a:r>
            <a:r>
              <a:rPr lang="en-US" altLang="zh-CN" dirty="0"/>
              <a:t>bit</a:t>
            </a:r>
            <a:r>
              <a:rPr lang="zh-CN" altLang="en-US" dirty="0"/>
              <a:t>位</a:t>
            </a:r>
            <a:endParaRPr lang="en-US" altLang="zh-CN" dirty="0"/>
          </a:p>
          <a:p>
            <a:r>
              <a:rPr lang="zh-CN" altLang="en-US" dirty="0"/>
              <a:t>字（</a:t>
            </a:r>
            <a:r>
              <a:rPr lang="en-US" altLang="zh-CN" dirty="0"/>
              <a:t>word</a:t>
            </a:r>
            <a:r>
              <a:rPr lang="zh-CN" altLang="en-US" dirty="0"/>
              <a:t>）：包含两个字节</a:t>
            </a:r>
            <a:endParaRPr lang="en-US" altLang="zh-CN" dirty="0"/>
          </a:p>
          <a:p>
            <a:r>
              <a:rPr lang="zh-CN" altLang="en-US" dirty="0"/>
              <a:t>双字（</a:t>
            </a:r>
            <a:r>
              <a:rPr lang="en-US" altLang="zh-CN" dirty="0"/>
              <a:t>doubleword</a:t>
            </a:r>
            <a:r>
              <a:rPr lang="zh-CN" altLang="en-US" dirty="0"/>
              <a:t>）：包含两个字</a:t>
            </a:r>
            <a:endParaRPr lang="en-US" altLang="zh-CN" dirty="0"/>
          </a:p>
          <a:p>
            <a:r>
              <a:rPr lang="zh-CN" altLang="en-US" dirty="0"/>
              <a:t>八字节（</a:t>
            </a:r>
            <a:r>
              <a:rPr lang="en-US" altLang="zh-CN" dirty="0"/>
              <a:t>quadword</a:t>
            </a:r>
            <a:r>
              <a:rPr lang="zh-CN" altLang="en-US" dirty="0"/>
              <a:t>）：包含两个双字</a:t>
            </a:r>
            <a:endParaRPr lang="en-US" altLang="zh-CN" dirty="0"/>
          </a:p>
          <a:p>
            <a:endParaRPr lang="en-US" altLang="zh-C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9775" y="1407319"/>
            <a:ext cx="6372225" cy="457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数据的存储单位</a:t>
            </a:r>
          </a:p>
        </p:txBody>
      </p:sp>
      <p:sp>
        <p:nvSpPr>
          <p:cNvPr id="3" name="内容占位符 2"/>
          <p:cNvSpPr>
            <a:spLocks noGrp="1"/>
          </p:cNvSpPr>
          <p:nvPr>
            <p:ph idx="1"/>
          </p:nvPr>
        </p:nvSpPr>
        <p:spPr/>
        <p:txBody>
          <a:bodyPr/>
          <a:lstStyle/>
          <a:p>
            <a:r>
              <a:rPr lang="en-US" altLang="zh-CN" dirty="0"/>
              <a:t>1 kB = 1024 byte</a:t>
            </a:r>
          </a:p>
          <a:p>
            <a:r>
              <a:rPr lang="en-US" altLang="zh-CN" dirty="0"/>
              <a:t>1 MB = 1024 kB</a:t>
            </a:r>
          </a:p>
          <a:p>
            <a:r>
              <a:rPr lang="en-US" altLang="zh-CN" dirty="0"/>
              <a:t>1 GB = 1024 MB</a:t>
            </a:r>
          </a:p>
          <a:p>
            <a:r>
              <a:rPr lang="en-US" altLang="zh-CN" dirty="0"/>
              <a:t>1 TB = 1024 GB</a:t>
            </a:r>
          </a:p>
          <a:p>
            <a:r>
              <a:rPr lang="en-US" altLang="zh-CN" dirty="0"/>
              <a:t>1 PB = 1024 TB</a:t>
            </a:r>
          </a:p>
          <a:p>
            <a:pPr marL="0" indent="0">
              <a:buNone/>
            </a:pPr>
            <a:endParaRPr lang="zh-CN" altLang="en-US" dirty="0"/>
          </a:p>
        </p:txBody>
      </p:sp>
      <p:pic>
        <p:nvPicPr>
          <p:cNvPr id="5" name="图片 4"/>
          <p:cNvPicPr>
            <a:picLocks noChangeAspect="1"/>
          </p:cNvPicPr>
          <p:nvPr/>
        </p:nvPicPr>
        <p:blipFill>
          <a:blip r:embed="rId2"/>
          <a:stretch>
            <a:fillRect/>
          </a:stretch>
        </p:blipFill>
        <p:spPr>
          <a:xfrm>
            <a:off x="5372100" y="973932"/>
            <a:ext cx="6700838" cy="575790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课程目标</a:t>
            </a:r>
          </a:p>
        </p:txBody>
      </p:sp>
      <p:sp>
        <p:nvSpPr>
          <p:cNvPr id="3" name="内容占位符 2"/>
          <p:cNvSpPr>
            <a:spLocks noGrp="1"/>
          </p:cNvSpPr>
          <p:nvPr>
            <p:ph idx="1"/>
          </p:nvPr>
        </p:nvSpPr>
        <p:spPr>
          <a:xfrm>
            <a:off x="838200" y="1789043"/>
            <a:ext cx="10515600" cy="4387919"/>
          </a:xfrm>
        </p:spPr>
        <p:txBody>
          <a:bodyPr>
            <a:normAutofit fontScale="92500" lnSpcReduction="20000"/>
          </a:bodyPr>
          <a:lstStyle/>
          <a:p>
            <a:r>
              <a:rPr lang="zh-CN" altLang="zh-CN" b="1" dirty="0"/>
              <a:t>目标</a:t>
            </a:r>
            <a:r>
              <a:rPr lang="en-US" altLang="zh-CN" b="1" dirty="0"/>
              <a:t>1</a:t>
            </a:r>
            <a:r>
              <a:rPr lang="zh-CN" altLang="zh-CN" b="1" dirty="0"/>
              <a:t>：</a:t>
            </a:r>
            <a:r>
              <a:rPr lang="zh-CN" altLang="zh-CN" dirty="0"/>
              <a:t>了解处理器基本架构，使用汇编语言在</a:t>
            </a:r>
            <a:r>
              <a:rPr lang="en-US" altLang="zh-CN" dirty="0"/>
              <a:t>IA32</a:t>
            </a:r>
            <a:r>
              <a:rPr lang="zh-CN" altLang="zh-CN" dirty="0"/>
              <a:t>和</a:t>
            </a:r>
            <a:r>
              <a:rPr lang="en-US" altLang="zh-CN" dirty="0"/>
              <a:t>ARM</a:t>
            </a:r>
            <a:r>
              <a:rPr lang="zh-CN" altLang="zh-CN" dirty="0"/>
              <a:t>处理器上开发简单程序；</a:t>
            </a:r>
          </a:p>
          <a:p>
            <a:r>
              <a:rPr lang="zh-CN" altLang="zh-CN" b="1" dirty="0"/>
              <a:t>目标</a:t>
            </a:r>
            <a:r>
              <a:rPr lang="en-US" altLang="zh-CN" b="1" dirty="0"/>
              <a:t>2</a:t>
            </a:r>
            <a:r>
              <a:rPr lang="zh-CN" altLang="zh-CN" b="1" dirty="0"/>
              <a:t>：</a:t>
            </a:r>
            <a:r>
              <a:rPr lang="zh-CN" altLang="en-US" dirty="0"/>
              <a:t>了解</a:t>
            </a:r>
            <a:r>
              <a:rPr lang="en-US" altLang="zh-CN" dirty="0"/>
              <a:t>Windows </a:t>
            </a:r>
            <a:r>
              <a:rPr lang="zh-CN" altLang="zh-CN" dirty="0"/>
              <a:t>二进制可执行程序</a:t>
            </a:r>
            <a:r>
              <a:rPr lang="zh-CN" altLang="en-US" dirty="0"/>
              <a:t>文件结构，</a:t>
            </a:r>
            <a:r>
              <a:rPr lang="zh-CN" altLang="zh-CN" dirty="0"/>
              <a:t>定位和提取程序的入口地址、导入表、导出表、节表等基本信息，推演出程序使用的变量、数组、结构体、控制逻辑、函数等高级语言信息；</a:t>
            </a:r>
          </a:p>
          <a:p>
            <a:r>
              <a:rPr lang="zh-CN" altLang="zh-CN" b="1" dirty="0"/>
              <a:t>目标</a:t>
            </a:r>
            <a:r>
              <a:rPr lang="en-US" altLang="zh-CN" b="1" dirty="0"/>
              <a:t>3</a:t>
            </a:r>
            <a:r>
              <a:rPr lang="zh-CN" altLang="zh-CN" b="1" dirty="0"/>
              <a:t>：</a:t>
            </a:r>
            <a:r>
              <a:rPr lang="zh-CN" altLang="zh-CN" dirty="0"/>
              <a:t>了解反汇编、静态分析、动态分析等逆向技术原理，应用</a:t>
            </a:r>
            <a:r>
              <a:rPr lang="zh-CN" altLang="en-US" dirty="0"/>
              <a:t>典型工具实现深入的</a:t>
            </a:r>
            <a:r>
              <a:rPr lang="zh-CN" altLang="zh-CN" dirty="0"/>
              <a:t>逆向分析；</a:t>
            </a:r>
          </a:p>
          <a:p>
            <a:r>
              <a:rPr lang="zh-CN" altLang="zh-CN" b="1" dirty="0"/>
              <a:t>目标</a:t>
            </a:r>
            <a:r>
              <a:rPr lang="en-US" altLang="zh-CN" b="1" dirty="0"/>
              <a:t>4</a:t>
            </a:r>
            <a:r>
              <a:rPr lang="zh-CN" altLang="zh-CN" b="1" dirty="0"/>
              <a:t>：</a:t>
            </a:r>
            <a:r>
              <a:rPr lang="zh-CN" altLang="zh-CN" dirty="0"/>
              <a:t>了解</a:t>
            </a:r>
            <a:r>
              <a:rPr lang="zh-CN" altLang="en-US" dirty="0"/>
              <a:t>基本</a:t>
            </a:r>
            <a:r>
              <a:rPr lang="zh-CN" altLang="zh-CN" dirty="0"/>
              <a:t>软件保护技术的原理</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十六进制</a:t>
            </a:r>
          </a:p>
        </p:txBody>
      </p:sp>
      <p:sp>
        <p:nvSpPr>
          <p:cNvPr id="3" name="内容占位符 2"/>
          <p:cNvSpPr>
            <a:spLocks noGrp="1"/>
          </p:cNvSpPr>
          <p:nvPr>
            <p:ph idx="1"/>
          </p:nvPr>
        </p:nvSpPr>
        <p:spPr>
          <a:xfrm>
            <a:off x="71437" y="1825625"/>
            <a:ext cx="5014913" cy="4351338"/>
          </a:xfrm>
        </p:spPr>
        <p:txBody>
          <a:bodyPr/>
          <a:lstStyle/>
          <a:p>
            <a:r>
              <a:rPr lang="zh-CN" altLang="en-US" dirty="0"/>
              <a:t>二进制数字的阅读不方便，十六进制使用更加</a:t>
            </a:r>
            <a:r>
              <a:rPr lang="zh-CN" altLang="en-US" dirty="0">
                <a:solidFill>
                  <a:srgbClr val="FF0000"/>
                </a:solidFill>
              </a:rPr>
              <a:t>方便</a:t>
            </a:r>
            <a:endParaRPr lang="en-US" altLang="zh-CN" dirty="0">
              <a:solidFill>
                <a:srgbClr val="FF0000"/>
              </a:solidFill>
            </a:endParaRPr>
          </a:p>
          <a:p>
            <a:r>
              <a:rPr lang="zh-CN" altLang="en-US" dirty="0"/>
              <a:t>十六进制的每个数据可以表示</a:t>
            </a:r>
            <a:r>
              <a:rPr lang="en-US" altLang="zh-CN" dirty="0">
                <a:solidFill>
                  <a:srgbClr val="FF0000"/>
                </a:solidFill>
              </a:rPr>
              <a:t>4</a:t>
            </a:r>
            <a:r>
              <a:rPr lang="zh-CN" altLang="en-US" dirty="0">
                <a:solidFill>
                  <a:srgbClr val="FF0000"/>
                </a:solidFill>
              </a:rPr>
              <a:t>个</a:t>
            </a:r>
            <a:r>
              <a:rPr lang="zh-CN" altLang="en-US" dirty="0"/>
              <a:t>二进制位</a:t>
            </a:r>
            <a:endParaRPr lang="en-US" altLang="zh-CN" dirty="0"/>
          </a:p>
          <a:p>
            <a:r>
              <a:rPr lang="zh-CN" altLang="en-US" dirty="0">
                <a:solidFill>
                  <a:srgbClr val="FF0000"/>
                </a:solidFill>
              </a:rPr>
              <a:t>两个</a:t>
            </a:r>
            <a:r>
              <a:rPr lang="zh-CN" altLang="en-US" dirty="0"/>
              <a:t>十六进制位就可以表示</a:t>
            </a:r>
            <a:r>
              <a:rPr lang="en-US" altLang="zh-CN" dirty="0">
                <a:solidFill>
                  <a:srgbClr val="FF0000"/>
                </a:solidFill>
              </a:rPr>
              <a:t>1</a:t>
            </a:r>
            <a:r>
              <a:rPr lang="zh-CN" altLang="en-US" dirty="0">
                <a:solidFill>
                  <a:srgbClr val="FF0000"/>
                </a:solidFill>
              </a:rPr>
              <a:t>个</a:t>
            </a:r>
            <a:r>
              <a:rPr lang="zh-CN" altLang="en-US" dirty="0"/>
              <a:t>字节</a:t>
            </a:r>
            <a:endParaRPr lang="en-US" altLang="zh-CN" dirty="0"/>
          </a:p>
        </p:txBody>
      </p:sp>
      <p:pic>
        <p:nvPicPr>
          <p:cNvPr id="7" name="图片 6"/>
          <p:cNvPicPr>
            <a:picLocks noChangeAspect="1"/>
          </p:cNvPicPr>
          <p:nvPr/>
        </p:nvPicPr>
        <p:blipFill>
          <a:blip r:embed="rId2"/>
          <a:stretch>
            <a:fillRect/>
          </a:stretch>
        </p:blipFill>
        <p:spPr>
          <a:xfrm>
            <a:off x="5419725" y="1976437"/>
            <a:ext cx="6440906" cy="3824288"/>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custDataLst>
              <p:tags r:id="rId2"/>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6" name="文本框 5"/>
          <p:cNvSpPr txBox="1"/>
          <p:nvPr>
            <p:custDataLst>
              <p:tags r:id="rId3"/>
            </p:custDataLst>
          </p:nvPr>
        </p:nvSpPr>
        <p:spPr>
          <a:xfrm>
            <a:off x="1219200" y="635000"/>
            <a:ext cx="9753600" cy="2143125"/>
          </a:xfrm>
          <a:prstGeom prst="rect">
            <a:avLst/>
          </a:prstGeom>
          <a:noFill/>
        </p:spPr>
        <p:txBody>
          <a:bodyPr vert="horz" wrap="square"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01001101</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的十六进制表示是？</a:t>
            </a:r>
          </a:p>
        </p:txBody>
      </p:sp>
      <p:sp>
        <p:nvSpPr>
          <p:cNvPr id="7" name="矩形: 圆角 6"/>
          <p:cNvSpPr/>
          <p:nvPr>
            <p:custDataLst>
              <p:tags r:id="rId4"/>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作答</a:t>
            </a:r>
          </a:p>
        </p:txBody>
      </p:sp>
      <p:sp>
        <p:nvSpPr>
          <p:cNvPr id="13" name="矩形 12"/>
          <p:cNvSpPr/>
          <p:nvPr>
            <p:custDataLst>
              <p:tags r:id="rId5"/>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微软雅黑" panose="020B0503020204020204" charset="-122"/>
                <a:ea typeface="微软雅黑" panose="020B0503020204020204" charset="-122"/>
                <a:sym typeface="微软雅黑" panose="020B0503020204020204" charset="-122"/>
              </a:rPr>
              <a:t>正常使用主观题需</a:t>
            </a:r>
            <a:r>
              <a:rPr lang="en-US" altLang="zh-CN" sz="1600">
                <a:solidFill>
                  <a:srgbClr val="F84F41"/>
                </a:solidFill>
                <a:latin typeface="微软雅黑" panose="020B0503020204020204" charset="-122"/>
                <a:ea typeface="微软雅黑" panose="020B0503020204020204" charset="-122"/>
                <a:sym typeface="微软雅黑" panose="020B0503020204020204" charset="-122"/>
              </a:rPr>
              <a:t>2.0</a:t>
            </a:r>
            <a:r>
              <a:rPr lang="zh-CN" altLang="en-US" sz="1600">
                <a:solidFill>
                  <a:srgbClr val="F84F41"/>
                </a:solidFill>
                <a:latin typeface="微软雅黑" panose="020B0503020204020204" charset="-122"/>
                <a:ea typeface="微软雅黑" panose="020B0503020204020204" charset="-122"/>
                <a:sym typeface="微软雅黑" panose="020B0503020204020204" charset="-122"/>
              </a:rPr>
              <a:t>以上版本雨课堂</a:t>
            </a:r>
          </a:p>
        </p:txBody>
      </p:sp>
      <p:sp>
        <p:nvSpPr>
          <p:cNvPr id="19" name="文本框 18"/>
          <p:cNvSpPr txBox="1"/>
          <p:nvPr>
            <p:custDataLst>
              <p:tags r:id="rId6"/>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微软雅黑" panose="020B0503020204020204" charset="-122"/>
                <a:ea typeface="微软雅黑" panose="020B0503020204020204" charset="-122"/>
                <a:sym typeface="微软雅黑" panose="020B0503020204020204" charset="-122"/>
              </a:rPr>
              <a:t>可为此题添加文本、图片、公式等解析，且需将内容全部放在本区域内。正常使用需</a:t>
            </a:r>
            <a:r>
              <a:rPr lang="en-US" altLang="zh-CN" sz="1200">
                <a:solidFill>
                  <a:srgbClr val="F84F41"/>
                </a:solidFill>
                <a:latin typeface="微软雅黑" panose="020B0503020204020204" charset="-122"/>
                <a:ea typeface="微软雅黑" panose="020B0503020204020204" charset="-122"/>
                <a:sym typeface="微软雅黑" panose="020B0503020204020204" charset="-122"/>
              </a:rPr>
              <a:t>3.0</a:t>
            </a:r>
            <a:r>
              <a:rPr lang="zh-CN" altLang="en-US" sz="1200">
                <a:solidFill>
                  <a:srgbClr val="F84F41"/>
                </a:solidFill>
                <a:latin typeface="微软雅黑" panose="020B0503020204020204" charset="-122"/>
                <a:ea typeface="微软雅黑" panose="020B0503020204020204" charset="-122"/>
                <a:sym typeface="微软雅黑" panose="020B0503020204020204" charset="-122"/>
              </a:rPr>
              <a:t>以上版本</a:t>
            </a:r>
          </a:p>
        </p:txBody>
      </p:sp>
      <p:sp>
        <p:nvSpPr>
          <p:cNvPr id="20" name="文本框 19"/>
          <p:cNvSpPr txBox="1"/>
          <p:nvPr>
            <p:custDataLst>
              <p:tags r:id="rId7"/>
            </p:custDataLst>
          </p:nvPr>
        </p:nvSpPr>
        <p:spPr>
          <a:xfrm>
            <a:off x="12827000" y="1270000"/>
            <a:ext cx="3332480" cy="1015663"/>
          </a:xfrm>
          <a:prstGeom prst="rect">
            <a:avLst/>
          </a:prstGeom>
          <a:noFill/>
        </p:spPr>
        <p:txBody>
          <a:bodyPr vert="horz"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rPr>
              <a:t>4D</a:t>
            </a: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rPr>
              <a:t>0100-&gt;4</a:t>
            </a: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rPr>
              <a:t>1101-&gt;D</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endParaRPr>
          </a:p>
        </p:txBody>
      </p:sp>
      <p:grpSp>
        <p:nvGrpSpPr>
          <p:cNvPr id="18" name="组合 17"/>
          <p:cNvGrpSpPr/>
          <p:nvPr>
            <p:custDataLst>
              <p:tags r:id="rId8"/>
            </p:custDataLst>
          </p:nvPr>
        </p:nvGrpSpPr>
        <p:grpSpPr>
          <a:xfrm>
            <a:off x="12585700" y="0"/>
            <a:ext cx="3815080" cy="647700"/>
            <a:chOff x="12585700" y="0"/>
            <a:chExt cx="3815080" cy="647700"/>
          </a:xfrm>
        </p:grpSpPr>
        <p:sp>
          <p:nvSpPr>
            <p:cNvPr id="15" name="RemarkBack"/>
            <p:cNvSpPr/>
            <p:nvPr>
              <p:custDataLst>
                <p:tags r:id="rId15"/>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markBlock"/>
            <p:cNvSpPr/>
            <p:nvPr>
              <p:custDataLst>
                <p:tags r:id="rId16"/>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markTitleText"/>
            <p:cNvSpPr txBox="1"/>
            <p:nvPr>
              <p:custDataLst>
                <p:tags r:id="rId17"/>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charset="-122"/>
                  <a:ea typeface="微软雅黑" panose="020B0503020204020204" charset="-122"/>
                  <a:sym typeface="微软雅黑" panose="020B0503020204020204" charset="-122"/>
                </a:rPr>
                <a:t>答案解析</a:t>
              </a:r>
            </a:p>
          </p:txBody>
        </p:sp>
      </p:grpSp>
      <p:grpSp>
        <p:nvGrpSpPr>
          <p:cNvPr id="12" name="组合 11"/>
          <p:cNvGrpSpPr/>
          <p:nvPr>
            <p:custDataLst>
              <p:tags r:id="rId9"/>
            </p:custDataLst>
          </p:nvPr>
        </p:nvGrpSpPr>
        <p:grpSpPr>
          <a:xfrm>
            <a:off x="0" y="0"/>
            <a:ext cx="12192000" cy="635000"/>
            <a:chOff x="0" y="0"/>
            <a:chExt cx="12192000" cy="635000"/>
          </a:xfrm>
        </p:grpSpPr>
        <p:sp>
          <p:nvSpPr>
            <p:cNvPr id="8" name="TitleBackground"/>
            <p:cNvSpPr/>
            <p:nvPr>
              <p:custDataLst>
                <p:tags r:id="rId11"/>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p:cNvSpPr/>
            <p:nvPr>
              <p:custDataLst>
                <p:tags r:id="rId12"/>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p:cNvSpPr txBox="1"/>
            <p:nvPr>
              <p:custDataLst>
                <p:tags r:id="rId13"/>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主观题</a:t>
              </a:r>
            </a:p>
          </p:txBody>
        </p:sp>
        <p:sp>
          <p:nvSpPr>
            <p:cNvPr id="11" name="TipText"/>
            <p:cNvSpPr txBox="1"/>
            <p:nvPr>
              <p:custDataLst>
                <p:tags r:id="rId14"/>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10</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5" name="图片 4"/>
          <p:cNvPicPr/>
          <p:nvPr>
            <p:custDataLst>
              <p:tags r:id="rId10"/>
            </p:custDataLst>
          </p:nvPr>
        </p:nvPicPr>
        <p:blipFill>
          <a:blip r:embed="rId19"/>
          <a:stretch>
            <a:fillRect/>
          </a:stretch>
        </p:blipFill>
        <p:spPr>
          <a:xfrm>
            <a:off x="10642600" y="63500"/>
            <a:ext cx="1422400" cy="508000"/>
          </a:xfrm>
          <a:prstGeom prst="rect">
            <a:avLst/>
          </a:prstGeom>
        </p:spPr>
      </p:pic>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有符号整数</a:t>
            </a:r>
          </a:p>
        </p:txBody>
      </p:sp>
      <p:sp>
        <p:nvSpPr>
          <p:cNvPr id="3" name="内容占位符 2"/>
          <p:cNvSpPr>
            <a:spLocks noGrp="1"/>
          </p:cNvSpPr>
          <p:nvPr>
            <p:ph idx="1"/>
          </p:nvPr>
        </p:nvSpPr>
        <p:spPr>
          <a:xfrm>
            <a:off x="935990" y="1825625"/>
            <a:ext cx="10320020" cy="2904490"/>
          </a:xfrm>
        </p:spPr>
        <p:txBody>
          <a:bodyPr>
            <a:normAutofit/>
          </a:bodyPr>
          <a:lstStyle/>
          <a:p>
            <a:r>
              <a:rPr lang="zh-CN" altLang="en-US" dirty="0"/>
              <a:t>有符号整数在计算机科学中既可以表示正数也可表示负数。与无符号整数不同，有符号整数的存储结构专门留出一个位来表示数值的符号，通常是最高位（</a:t>
            </a:r>
            <a:r>
              <a:rPr lang="zh-CN" altLang="en-US" b="1" dirty="0">
                <a:solidFill>
                  <a:srgbClr val="FF0000"/>
                </a:solidFill>
              </a:rPr>
              <a:t>MSB</a:t>
            </a:r>
            <a:r>
              <a:rPr lang="zh-CN" altLang="en-US" dirty="0"/>
              <a:t>）。在这种格式中，如果最高位是0，则表示该数是正数；如果是1，则表示为负数。</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补码表示法</a:t>
            </a:r>
          </a:p>
        </p:txBody>
      </p:sp>
      <p:sp>
        <p:nvSpPr>
          <p:cNvPr id="3" name="内容占位符 2"/>
          <p:cNvSpPr>
            <a:spLocks noGrp="1"/>
          </p:cNvSpPr>
          <p:nvPr>
            <p:ph idx="1"/>
          </p:nvPr>
        </p:nvSpPr>
        <p:spPr>
          <a:xfrm>
            <a:off x="71437" y="1825625"/>
            <a:ext cx="5014913" cy="4351338"/>
          </a:xfrm>
        </p:spPr>
        <p:txBody>
          <a:bodyPr>
            <a:normAutofit lnSpcReduction="10000"/>
          </a:bodyPr>
          <a:lstStyle/>
          <a:p>
            <a:r>
              <a:rPr lang="zh-CN" altLang="en-US" dirty="0"/>
              <a:t>补码表示法是计算机中表示负整数的常用方法。补码（two's complement）的定义可以用数学术语来描述：</a:t>
            </a:r>
          </a:p>
          <a:p>
            <a:r>
              <a:rPr lang="zh-CN" altLang="en-US" dirty="0">
                <a:solidFill>
                  <a:srgbClr val="FF0000"/>
                </a:solidFill>
              </a:rPr>
              <a:t>一个整数的补码是其相反数的表示，即一个数与其补码相加的和为零。</a:t>
            </a:r>
          </a:p>
        </p:txBody>
      </p:sp>
      <p:graphicFrame>
        <p:nvGraphicFramePr>
          <p:cNvPr id="4" name="对象 -2147482609"/>
          <p:cNvGraphicFramePr/>
          <p:nvPr/>
        </p:nvGraphicFramePr>
        <p:xfrm>
          <a:off x="5570220" y="1965960"/>
          <a:ext cx="5650230" cy="4070985"/>
        </p:xfrm>
        <a:graphic>
          <a:graphicData uri="http://schemas.openxmlformats.org/presentationml/2006/ole">
            <mc:AlternateContent xmlns:mc="http://schemas.openxmlformats.org/markup-compatibility/2006">
              <mc:Choice xmlns:v="urn:schemas-microsoft-com:vml" Requires="v">
                <p:oleObj spid="_x0000_s1030" r:id="rId3" imgW="1870710" imgH="1778635" progId="Visio.Drawing.15">
                  <p:embed/>
                </p:oleObj>
              </mc:Choice>
              <mc:Fallback>
                <p:oleObj r:id="rId3" imgW="1870710" imgH="1778635" progId="Visio.Drawing.15">
                  <p:embed/>
                  <p:pic>
                    <p:nvPicPr>
                      <p:cNvPr id="0" name="图片 3075"/>
                      <p:cNvPicPr/>
                      <p:nvPr/>
                    </p:nvPicPr>
                    <p:blipFill>
                      <a:blip r:embed="rId4"/>
                      <a:stretch>
                        <a:fillRect/>
                      </a:stretch>
                    </p:blipFill>
                    <p:spPr>
                      <a:xfrm>
                        <a:off x="5570220" y="1965960"/>
                        <a:ext cx="5650230" cy="4070985"/>
                      </a:xfrm>
                      <a:prstGeom prst="rect">
                        <a:avLst/>
                      </a:prstGeom>
                      <a:noFill/>
                      <a:ln w="38100">
                        <a:noFill/>
                        <a:miter/>
                      </a:ln>
                    </p:spPr>
                  </p:pic>
                </p:oleObj>
              </mc:Fallback>
            </mc:AlternateContent>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十六进制数补码</a:t>
            </a:r>
          </a:p>
        </p:txBody>
      </p:sp>
      <p:sp>
        <p:nvSpPr>
          <p:cNvPr id="3" name="内容占位符 2"/>
          <p:cNvSpPr>
            <a:spLocks noGrp="1"/>
          </p:cNvSpPr>
          <p:nvPr>
            <p:ph idx="1"/>
          </p:nvPr>
        </p:nvSpPr>
        <p:spPr>
          <a:xfrm>
            <a:off x="866140" y="1954530"/>
            <a:ext cx="10459720" cy="2948940"/>
          </a:xfrm>
        </p:spPr>
        <p:txBody>
          <a:bodyPr>
            <a:noAutofit/>
          </a:bodyPr>
          <a:lstStyle/>
          <a:p>
            <a:r>
              <a:rPr lang="zh-CN" altLang="en-US" sz="2000" dirty="0"/>
              <a:t>考虑十六进制数2F4B，要计算它的补码，我们首先将每个数字位取反。在十六进制中，取反可以通过用F（即15）减去每一位实现。因此：</a:t>
            </a:r>
          </a:p>
          <a:p>
            <a:r>
              <a:rPr lang="zh-CN" altLang="en-US" sz="2000" dirty="0"/>
              <a:t>2（即0010）取反后变为D（即1101）</a:t>
            </a:r>
          </a:p>
          <a:p>
            <a:r>
              <a:rPr lang="zh-CN" altLang="en-US" sz="2000" dirty="0"/>
              <a:t>F（即1111）保持不变，因为它已经是最大值</a:t>
            </a:r>
          </a:p>
          <a:p>
            <a:r>
              <a:rPr lang="zh-CN" altLang="en-US" sz="2000" dirty="0"/>
              <a:t>4（即0100）取反后变为B（即1011）</a:t>
            </a:r>
          </a:p>
          <a:p>
            <a:r>
              <a:rPr lang="zh-CN" altLang="en-US" sz="2000" dirty="0"/>
              <a:t>B（即1011）取反后变为4（即0100）</a:t>
            </a:r>
          </a:p>
          <a:p>
            <a:r>
              <a:rPr lang="zh-CN" altLang="en-US" sz="2000" dirty="0"/>
              <a:t>所以，2F4B的每位取反后得到D0B4。然后，我们对这个结果加1，即D0B4 + 1，得到D0B5。因此，2F4B的补码是D0B5。</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有符号二进制数到十进制数的转换</a:t>
            </a:r>
          </a:p>
        </p:txBody>
      </p:sp>
      <p:sp>
        <p:nvSpPr>
          <p:cNvPr id="3" name="内容占位符 2"/>
          <p:cNvSpPr>
            <a:spLocks noGrp="1"/>
          </p:cNvSpPr>
          <p:nvPr>
            <p:ph idx="1"/>
          </p:nvPr>
        </p:nvSpPr>
        <p:spPr>
          <a:xfrm>
            <a:off x="866140" y="1684655"/>
            <a:ext cx="10459720" cy="2948940"/>
          </a:xfrm>
        </p:spPr>
        <p:txBody>
          <a:bodyPr>
            <a:noAutofit/>
          </a:bodyPr>
          <a:lstStyle/>
          <a:p>
            <a:r>
              <a:rPr lang="zh-CN" altLang="en-US" sz="2000" dirty="0"/>
              <a:t>转换有符号二进制数到十进制数，首先要判断数的符号。如果MSB是0，表示该数是正数，转换过程与无符号二进制数相同。如果MSB是1，表示该数是负数，转换过程需要考虑补码表示法。</a:t>
            </a:r>
          </a:p>
          <a:p>
            <a:r>
              <a:rPr lang="zh-CN" altLang="en-US" sz="2000" b="1" dirty="0"/>
              <a:t>正数的转换</a:t>
            </a:r>
          </a:p>
          <a:p>
            <a:r>
              <a:rPr lang="zh-CN" altLang="en-US" sz="2000" dirty="0"/>
              <a:t>对于正数，直接将二进制数转换为十进制数。例如，二进制数 0101（MSB为0）可以直接转换为十进制数5。</a:t>
            </a:r>
          </a:p>
          <a:p>
            <a:r>
              <a:rPr lang="zh-CN" altLang="en-US" sz="2000" b="1" dirty="0"/>
              <a:t>负数的转换</a:t>
            </a:r>
          </a:p>
          <a:p>
            <a:r>
              <a:rPr lang="zh-CN" altLang="en-US" sz="2000" dirty="0"/>
              <a:t>对于负数，首先需要计算其补码，然后再转换为十进制。补码计算方法是先对该二进制数除符号位外的其余位取反，然后加1。例如，二进制数 1101（MSB为1，表示是负数），先取反得到 0010，再加1得到 0011，即十进制的3。由于原二进制数是负数，所以最终结果是-3。</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有符号十进制数到二进制数的转换</a:t>
            </a:r>
          </a:p>
        </p:txBody>
      </p:sp>
      <p:sp>
        <p:nvSpPr>
          <p:cNvPr id="3" name="内容占位符 2"/>
          <p:cNvSpPr>
            <a:spLocks noGrp="1"/>
          </p:cNvSpPr>
          <p:nvPr>
            <p:ph idx="1"/>
          </p:nvPr>
        </p:nvSpPr>
        <p:spPr>
          <a:xfrm>
            <a:off x="866140" y="1954530"/>
            <a:ext cx="10459720" cy="2948940"/>
          </a:xfrm>
        </p:spPr>
        <p:txBody>
          <a:bodyPr>
            <a:noAutofit/>
          </a:bodyPr>
          <a:lstStyle/>
          <a:p>
            <a:r>
              <a:rPr lang="zh-CN" altLang="en-US" sz="2000" b="1" dirty="0"/>
              <a:t>转换正数</a:t>
            </a:r>
          </a:p>
          <a:p>
            <a:r>
              <a:rPr lang="zh-CN" altLang="en-US" sz="2000" dirty="0"/>
              <a:t>对于正的十进制数，转换过程与将无符号十进制数转换为二进制数相同。简单地将十进制数转换为其直接的二进制等价形式即可。例如，十进制数5转换为二进制是 0101。</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有符号十进制数到二进制数的转换</a:t>
            </a:r>
          </a:p>
        </p:txBody>
      </p:sp>
      <p:sp>
        <p:nvSpPr>
          <p:cNvPr id="3" name="内容占位符 2"/>
          <p:cNvSpPr>
            <a:spLocks noGrp="1"/>
          </p:cNvSpPr>
          <p:nvPr>
            <p:ph idx="1"/>
          </p:nvPr>
        </p:nvSpPr>
        <p:spPr>
          <a:xfrm>
            <a:off x="866140" y="1743075"/>
            <a:ext cx="10459720" cy="2948940"/>
          </a:xfrm>
        </p:spPr>
        <p:txBody>
          <a:bodyPr>
            <a:noAutofit/>
          </a:bodyPr>
          <a:lstStyle/>
          <a:p>
            <a:r>
              <a:rPr lang="zh-CN" altLang="en-US" sz="2000" b="1" dirty="0">
                <a:sym typeface="+mn-ea"/>
              </a:rPr>
              <a:t>转换负数</a:t>
            </a:r>
            <a:endParaRPr lang="zh-CN" altLang="en-US" sz="2000" b="1" dirty="0"/>
          </a:p>
          <a:p>
            <a:r>
              <a:rPr lang="zh-CN" altLang="en-US" sz="2000" dirty="0">
                <a:sym typeface="+mn-ea"/>
              </a:rPr>
              <a:t>负数的转换稍微复杂，涉及以下几个步骤：</a:t>
            </a:r>
            <a:endParaRPr lang="zh-CN" altLang="en-US" sz="2000" dirty="0"/>
          </a:p>
          <a:p>
            <a:r>
              <a:rPr lang="zh-CN" altLang="en-US" sz="2000" b="1" dirty="0">
                <a:sym typeface="+mn-ea"/>
              </a:rPr>
              <a:t>1. 取绝对值并转换为二进制：</a:t>
            </a:r>
            <a:r>
              <a:rPr lang="zh-CN" altLang="en-US" sz="2000" dirty="0">
                <a:sym typeface="+mn-ea"/>
              </a:rPr>
              <a:t>首先忽略负号，将数的绝对值转换为二进制。例如，对于-5，首先将5转换为二进制得到0101。</a:t>
            </a:r>
            <a:endParaRPr lang="zh-CN" altLang="en-US" sz="2000" dirty="0"/>
          </a:p>
          <a:p>
            <a:r>
              <a:rPr lang="zh-CN" altLang="en-US" sz="2000" b="1" dirty="0">
                <a:sym typeface="+mn-ea"/>
              </a:rPr>
              <a:t>2. 求补码</a:t>
            </a:r>
            <a:r>
              <a:rPr lang="zh-CN" altLang="en-US" sz="2000" dirty="0">
                <a:sym typeface="+mn-ea"/>
              </a:rPr>
              <a:t>：接着求这个二进制数的补码。这包括将除符号位外的所有位取反（0变为1，1变为0），然后在结果上加1。在上述例子中，0101取反得到1010，再加1得到1011。因此，-5在二进制补码表示中为1011。</a:t>
            </a:r>
          </a:p>
          <a:p>
            <a:pPr lvl="1">
              <a:buNone/>
            </a:pPr>
            <a:r>
              <a:rPr lang="zh-CN" altLang="en-US" sz="1710" dirty="0"/>
              <a:t>以-7为例，其转换过程如下：</a:t>
            </a:r>
          </a:p>
          <a:p>
            <a:pPr lvl="1">
              <a:buNone/>
            </a:pPr>
            <a:r>
              <a:rPr lang="zh-CN" altLang="en-US" sz="1710" dirty="0"/>
              <a:t>7的二进制表示为0111。</a:t>
            </a:r>
          </a:p>
          <a:p>
            <a:pPr lvl="1">
              <a:buNone/>
            </a:pPr>
            <a:r>
              <a:rPr lang="zh-CN" altLang="en-US" sz="1710" dirty="0"/>
              <a:t>对0111的除符号位外的位取反，得到1000。</a:t>
            </a:r>
          </a:p>
          <a:p>
            <a:pPr lvl="1">
              <a:buNone/>
            </a:pPr>
            <a:r>
              <a:rPr lang="zh-CN" altLang="en-US" sz="1710" dirty="0"/>
              <a:t>对1000加1，得到1001。因此，-7的二进制补码表示为1001。</a:t>
            </a:r>
          </a:p>
          <a:p>
            <a:pPr>
              <a:buNone/>
            </a:pPr>
            <a:endParaRPr lang="zh-CN" altLang="en-US" sz="20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有符号十进制数到十六进制数的转换</a:t>
            </a:r>
          </a:p>
        </p:txBody>
      </p:sp>
      <p:sp>
        <p:nvSpPr>
          <p:cNvPr id="3" name="内容占位符 2"/>
          <p:cNvSpPr>
            <a:spLocks noGrp="1"/>
          </p:cNvSpPr>
          <p:nvPr>
            <p:ph idx="1"/>
          </p:nvPr>
        </p:nvSpPr>
        <p:spPr>
          <a:xfrm>
            <a:off x="866140" y="1954530"/>
            <a:ext cx="10459720" cy="2948940"/>
          </a:xfrm>
        </p:spPr>
        <p:txBody>
          <a:bodyPr>
            <a:noAutofit/>
          </a:bodyPr>
          <a:lstStyle/>
          <a:p>
            <a:r>
              <a:rPr lang="zh-CN" altLang="en-US" sz="2000" dirty="0">
                <a:sym typeface="+mn-ea"/>
              </a:rPr>
              <a:t>将一个有符号十进制数转换为十六进制数的步骤如下：</a:t>
            </a:r>
          </a:p>
          <a:p>
            <a:r>
              <a:rPr lang="zh-CN" altLang="en-US" sz="2000" b="1" dirty="0">
                <a:sym typeface="+mn-ea"/>
              </a:rPr>
              <a:t>1. 确定符号：</a:t>
            </a:r>
            <a:r>
              <a:rPr lang="zh-CN" altLang="en-US" sz="2000" dirty="0">
                <a:sym typeface="+mn-ea"/>
              </a:rPr>
              <a:t>首先判断十进制数是正数还是负数。对于正数，直接转换为十六进制即可；对于负数，则需要先转换为补码形式。</a:t>
            </a:r>
          </a:p>
          <a:p>
            <a:r>
              <a:rPr lang="zh-CN" altLang="en-US" sz="2000" b="1" dirty="0">
                <a:sym typeface="+mn-ea"/>
              </a:rPr>
              <a:t>2. 转换正数：</a:t>
            </a:r>
            <a:r>
              <a:rPr lang="zh-CN" altLang="en-US" sz="2000" dirty="0">
                <a:sym typeface="+mn-ea"/>
              </a:rPr>
              <a:t>对于正的十进制数，将其直接转换为十六进制的形式。例如，十进制数27转换为十六进制是1B。</a:t>
            </a:r>
          </a:p>
          <a:p>
            <a:r>
              <a:rPr lang="zh-CN" altLang="en-US" sz="2000" b="1" dirty="0">
                <a:sym typeface="+mn-ea"/>
              </a:rPr>
              <a:t>3. 转换负数：</a:t>
            </a:r>
          </a:p>
          <a:p>
            <a:r>
              <a:rPr lang="zh-CN" altLang="en-US" sz="2000" dirty="0">
                <a:sym typeface="+mn-ea"/>
              </a:rPr>
              <a:t>转换为二进制：首先将十进制数的绝对值转换为二进制形式。</a:t>
            </a:r>
          </a:p>
          <a:p>
            <a:r>
              <a:rPr lang="zh-CN" altLang="en-US" sz="2000" dirty="0">
                <a:sym typeface="+mn-ea"/>
              </a:rPr>
              <a:t>计算补码：接着对这个二进制数求补码。这包括取反所有位（除了符号位），然后加1。</a:t>
            </a:r>
          </a:p>
          <a:p>
            <a:r>
              <a:rPr lang="zh-CN" altLang="en-US" sz="2000" dirty="0">
                <a:sym typeface="+mn-ea"/>
              </a:rPr>
              <a:t>转换为十六进制：将得到的二进制补码转换为十六进制形式。</a:t>
            </a:r>
          </a:p>
          <a:p>
            <a:pPr>
              <a:buNone/>
            </a:pPr>
            <a:endParaRPr lang="zh-CN" altLang="en-US" sz="2000" dirty="0">
              <a:sym typeface="+mn-e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有符号十进制数到十六进制数的转换</a:t>
            </a:r>
          </a:p>
        </p:txBody>
      </p:sp>
      <p:sp>
        <p:nvSpPr>
          <p:cNvPr id="3" name="内容占位符 2"/>
          <p:cNvSpPr>
            <a:spLocks noGrp="1"/>
          </p:cNvSpPr>
          <p:nvPr>
            <p:ph idx="1"/>
          </p:nvPr>
        </p:nvSpPr>
        <p:spPr>
          <a:xfrm>
            <a:off x="866140" y="2006600"/>
            <a:ext cx="10459720" cy="2948940"/>
          </a:xfrm>
        </p:spPr>
        <p:txBody>
          <a:bodyPr>
            <a:noAutofit/>
          </a:bodyPr>
          <a:lstStyle/>
          <a:p>
            <a:r>
              <a:rPr lang="zh-CN" altLang="en-US" sz="2000" dirty="0">
                <a:sym typeface="+mn-ea"/>
              </a:rPr>
              <a:t>以-30为例，其转换过程如下：</a:t>
            </a:r>
          </a:p>
          <a:p>
            <a:pPr lvl="1">
              <a:buNone/>
            </a:pPr>
            <a:r>
              <a:rPr lang="zh-CN" altLang="en-US" sz="2000" dirty="0">
                <a:sym typeface="+mn-ea"/>
              </a:rPr>
              <a:t>30 的二进制表示为11110。</a:t>
            </a:r>
          </a:p>
          <a:p>
            <a:pPr lvl="1">
              <a:buNone/>
            </a:pPr>
            <a:r>
              <a:rPr lang="zh-CN" altLang="en-US" sz="2000" dirty="0">
                <a:sym typeface="+mn-ea"/>
              </a:rPr>
              <a:t>取反（除了符号位）得到 00001，并加1得到 00010。</a:t>
            </a:r>
          </a:p>
          <a:p>
            <a:pPr lvl="1">
              <a:buNone/>
            </a:pPr>
            <a:r>
              <a:rPr lang="zh-CN" altLang="en-US" sz="2000" dirty="0">
                <a:sym typeface="+mn-ea"/>
              </a:rPr>
              <a:t>将00010转换为十六进制，得到02。因此，-30 的十六进制补码表示为 02。</a:t>
            </a:r>
          </a:p>
          <a:p>
            <a:pPr lvl="1">
              <a:buNone/>
            </a:pPr>
            <a:endParaRPr lang="zh-CN" altLang="en-US" sz="2000" dirty="0">
              <a:sym typeface="+mn-ea"/>
            </a:endParaRPr>
          </a:p>
          <a:p>
            <a:pPr marL="0" lvl="1" algn="l" fontAlgn="auto">
              <a:buClrTx/>
              <a:buSzTx/>
            </a:pPr>
            <a:r>
              <a:rPr lang="zh-CN" altLang="en-US" sz="2000" b="1" dirty="0">
                <a:solidFill>
                  <a:srgbClr val="FF0000"/>
                </a:solidFill>
                <a:sym typeface="+mn-ea"/>
              </a:rPr>
              <a:t>特殊情况</a:t>
            </a:r>
          </a:p>
          <a:p>
            <a:pPr marL="0" lvl="1" algn="l" fontAlgn="auto">
              <a:buClrTx/>
              <a:buSzTx/>
            </a:pPr>
            <a:r>
              <a:rPr lang="zh-CN" altLang="en-US" sz="2000" dirty="0">
                <a:sym typeface="+mn-ea"/>
              </a:rPr>
              <a:t>在有限的位数下，最小的负数（如-128在8位表示中）的十六进制补码形式是其本身。这是因为在补码表示法中，该数的补码等于它本身。</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课程目标</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学习课程  </a:t>
                </a:r>
                <a14:m>
                  <m:oMath xmlns:m="http://schemas.openxmlformats.org/officeDocument/2006/math">
                    <m:r>
                      <a:rPr lang="zh-CN" altLang="en-US" i="1" smtClean="0">
                        <a:latin typeface="Cambria Math" panose="02040503050406030204" pitchFamily="18" charset="0"/>
                      </a:rPr>
                      <m:t>≠</m:t>
                    </m:r>
                  </m:oMath>
                </a14:m>
                <a:r>
                  <a:rPr lang="zh-CN" altLang="en-US" dirty="0"/>
                  <a:t>  掌握技术 </a:t>
                </a:r>
                <a14:m>
                  <m:oMath xmlns:m="http://schemas.openxmlformats.org/officeDocument/2006/math">
                    <m:r>
                      <a:rPr lang="zh-CN" altLang="en-US" i="1">
                        <a:latin typeface="Cambria Math" panose="02040503050406030204" pitchFamily="18" charset="0"/>
                      </a:rPr>
                      <m:t>≠</m:t>
                    </m:r>
                  </m:oMath>
                </a14:m>
                <a:r>
                  <a:rPr lang="zh-CN" altLang="en-US" dirty="0"/>
                  <a:t>  成为专家</a:t>
                </a:r>
              </a:p>
              <a:p>
                <a:endParaRPr lang="en-US" altLang="zh-CN" dirty="0"/>
              </a:p>
              <a:p>
                <a:r>
                  <a:rPr lang="zh-CN" altLang="en-US" dirty="0"/>
                  <a:t>引导激发  </a:t>
                </a:r>
                <a:r>
                  <a:rPr lang="en-US" altLang="zh-CN" dirty="0"/>
                  <a:t>-&gt;  </a:t>
                </a:r>
                <a:r>
                  <a:rPr lang="zh-CN" altLang="en-US" dirty="0"/>
                  <a:t>自我探索 </a:t>
                </a:r>
                <a:r>
                  <a:rPr lang="en-US" altLang="zh-CN" dirty="0"/>
                  <a:t>+ </a:t>
                </a:r>
                <a:r>
                  <a:rPr lang="zh-CN" altLang="en-US" dirty="0"/>
                  <a:t>练习 </a:t>
                </a:r>
                <a:r>
                  <a:rPr lang="en-US" altLang="zh-CN" dirty="0"/>
                  <a:t>+ </a:t>
                </a:r>
                <a:r>
                  <a:rPr lang="zh-CN" altLang="en-US" dirty="0"/>
                  <a:t>坚持</a:t>
                </a:r>
                <a:endParaRPr lang="en-US" altLang="zh-CN"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15" b="8"/>
                </a:stretch>
              </a:blipFill>
            </p:spPr>
            <p:txBody>
              <a:bodyPr/>
              <a:lstStyle/>
              <a:p>
                <a:r>
                  <a:rPr lang="zh-CN" altLang="en-US">
                    <a:noFill/>
                  </a:rPr>
                  <a:t> </a:t>
                </a:r>
              </a:p>
            </p:txBody>
          </p:sp>
        </mc:Fallback>
      </mc:AlternateContent>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有符号十六进制数到十进制数的转换</a:t>
            </a:r>
          </a:p>
        </p:txBody>
      </p:sp>
      <p:sp>
        <p:nvSpPr>
          <p:cNvPr id="3" name="内容占位符 2"/>
          <p:cNvSpPr>
            <a:spLocks noGrp="1"/>
          </p:cNvSpPr>
          <p:nvPr>
            <p:ph idx="1"/>
          </p:nvPr>
        </p:nvSpPr>
        <p:spPr>
          <a:xfrm>
            <a:off x="866140" y="2006600"/>
            <a:ext cx="10459720" cy="2948940"/>
          </a:xfrm>
        </p:spPr>
        <p:txBody>
          <a:bodyPr>
            <a:noAutofit/>
          </a:bodyPr>
          <a:lstStyle/>
          <a:p>
            <a:r>
              <a:rPr lang="zh-CN" altLang="en-US" sz="2000" dirty="0">
                <a:sym typeface="+mn-ea"/>
              </a:rPr>
              <a:t>将一个有符号十六进制数到十进制数的步骤如下：</a:t>
            </a:r>
          </a:p>
          <a:p>
            <a:r>
              <a:rPr lang="zh-CN" altLang="en-US" sz="2000" b="1" dirty="0">
                <a:sym typeface="+mn-ea"/>
              </a:rPr>
              <a:t>1. 确定符号位：</a:t>
            </a:r>
            <a:r>
              <a:rPr lang="zh-CN" altLang="en-US" sz="2000" dirty="0">
                <a:sym typeface="+mn-ea"/>
              </a:rPr>
              <a:t>首先识别十六进制数的最高位（MSB）。在固定长度的十六进制数中，MSB作为符号位，0表示正数，1表示负数。</a:t>
            </a:r>
          </a:p>
          <a:p>
            <a:r>
              <a:rPr lang="zh-CN" altLang="en-US" sz="2000" b="1" dirty="0">
                <a:sym typeface="+mn-ea"/>
              </a:rPr>
              <a:t>2. 转换正数：</a:t>
            </a:r>
            <a:r>
              <a:rPr lang="zh-CN" altLang="en-US" sz="2000" dirty="0">
                <a:sym typeface="+mn-ea"/>
              </a:rPr>
              <a:t>如果十六进制数是正数（MSB为0），直接将其转换为十进制数即可。</a:t>
            </a:r>
          </a:p>
          <a:p>
            <a:r>
              <a:rPr lang="zh-CN" altLang="en-US" sz="2000" b="1" dirty="0">
                <a:sym typeface="+mn-ea"/>
              </a:rPr>
              <a:t>3. 转换负数：</a:t>
            </a:r>
          </a:p>
          <a:p>
            <a:r>
              <a:rPr lang="zh-CN" altLang="en-US" sz="2000" dirty="0">
                <a:sym typeface="+mn-ea"/>
              </a:rPr>
              <a:t></a:t>
            </a:r>
            <a:r>
              <a:rPr lang="zh-CN" altLang="en-US" sz="2000" b="1" dirty="0">
                <a:sym typeface="+mn-ea"/>
              </a:rPr>
              <a:t>求补码：</a:t>
            </a:r>
            <a:r>
              <a:rPr lang="zh-CN" altLang="en-US" sz="2000" dirty="0">
                <a:sym typeface="+mn-ea"/>
              </a:rPr>
              <a:t>对于负数（MSB为1），首先需要将十六进制数转换为二进制补码。</a:t>
            </a:r>
          </a:p>
          <a:p>
            <a:r>
              <a:rPr lang="zh-CN" altLang="en-US" sz="2000" dirty="0">
                <a:sym typeface="+mn-ea"/>
              </a:rPr>
              <a:t></a:t>
            </a:r>
            <a:r>
              <a:rPr lang="zh-CN" altLang="en-US" sz="2000" b="1" dirty="0">
                <a:sym typeface="+mn-ea"/>
              </a:rPr>
              <a:t>转换为十进制：</a:t>
            </a:r>
            <a:r>
              <a:rPr lang="zh-CN" altLang="en-US" sz="2000" dirty="0">
                <a:sym typeface="+mn-ea"/>
              </a:rPr>
              <a:t>然后将二进制补码转换为对应的十进制数。这通常涉及补码的逆运算——先减1，然后取反，得到原数的二进制表示，最后将此二进制数转换为十进制，并添加负号。</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n位有符号整数所能表示的最大值和最小值</a:t>
            </a:r>
          </a:p>
        </p:txBody>
      </p:sp>
      <p:sp>
        <p:nvSpPr>
          <p:cNvPr id="3" name="内容占位符 2"/>
          <p:cNvSpPr>
            <a:spLocks noGrp="1"/>
          </p:cNvSpPr>
          <p:nvPr>
            <p:ph idx="1"/>
          </p:nvPr>
        </p:nvSpPr>
        <p:spPr>
          <a:xfrm>
            <a:off x="866140" y="2006600"/>
            <a:ext cx="10459720" cy="2948940"/>
          </a:xfrm>
        </p:spPr>
        <p:txBody>
          <a:bodyPr>
            <a:noAutofit/>
          </a:bodyPr>
          <a:lstStyle/>
          <a:p>
            <a:r>
              <a:rPr lang="zh-CN" altLang="en-US" sz="2000" dirty="0">
                <a:sym typeface="+mn-ea"/>
              </a:rPr>
              <a:t>有符号字节（8位）：最大值为2-1=127，最小值为-2=-128。</a:t>
            </a:r>
          </a:p>
          <a:p>
            <a:r>
              <a:rPr lang="zh-CN" altLang="en-US" sz="2000" dirty="0">
                <a:sym typeface="+mn-ea"/>
              </a:rPr>
              <a:t>有符号节（16位）：最大值为2-1=32767，最小值为-2=-32768。</a:t>
            </a:r>
          </a:p>
          <a:p>
            <a:r>
              <a:rPr lang="zh-CN" altLang="en-US" sz="2000" dirty="0">
                <a:sym typeface="+mn-ea"/>
              </a:rPr>
              <a:t>有符号双字（32位）：最大值为2-1=2147483647，最小值为-2=-2147483648。</a:t>
            </a:r>
          </a:p>
          <a:p>
            <a:r>
              <a:rPr lang="zh-CN" altLang="en-US" sz="2000" dirty="0">
                <a:sym typeface="+mn-ea"/>
              </a:rPr>
              <a:t>有符号八字节（64位）：最大值为2-1，最小值为-2。</a:t>
            </a:r>
          </a:p>
        </p:txBody>
      </p:sp>
      <p:graphicFrame>
        <p:nvGraphicFramePr>
          <p:cNvPr id="4" name="对象 -2147482599"/>
          <p:cNvGraphicFramePr>
            <a:graphicFrameLocks noChangeAspect="1"/>
          </p:cNvGraphicFramePr>
          <p:nvPr/>
        </p:nvGraphicFramePr>
        <p:xfrm>
          <a:off x="4836795" y="2120265"/>
          <a:ext cx="81280" cy="199390"/>
        </p:xfrm>
        <a:graphic>
          <a:graphicData uri="http://schemas.openxmlformats.org/presentationml/2006/ole">
            <mc:AlternateContent xmlns:mc="http://schemas.openxmlformats.org/markup-compatibility/2006">
              <mc:Choice xmlns:v="urn:schemas-microsoft-com:vml" Requires="v">
                <p:oleObj spid="_x0000_s2082" r:id="rId4" imgW="88900" imgH="202565" progId="Equation.3">
                  <p:embed/>
                </p:oleObj>
              </mc:Choice>
              <mc:Fallback>
                <p:oleObj r:id="rId4" imgW="88900" imgH="202565" progId="Equation.3">
                  <p:embed/>
                  <p:pic>
                    <p:nvPicPr>
                      <p:cNvPr id="0" name="图片 3075"/>
                      <p:cNvPicPr/>
                      <p:nvPr/>
                    </p:nvPicPr>
                    <p:blipFill>
                      <a:blip r:embed="rId5"/>
                      <a:stretch>
                        <a:fillRect/>
                      </a:stretch>
                    </p:blipFill>
                    <p:spPr>
                      <a:xfrm>
                        <a:off x="4836795" y="2120265"/>
                        <a:ext cx="81280" cy="199390"/>
                      </a:xfrm>
                      <a:prstGeom prst="rect">
                        <a:avLst/>
                      </a:prstGeom>
                      <a:noFill/>
                      <a:ln w="38100">
                        <a:noFill/>
                        <a:miter/>
                      </a:ln>
                    </p:spPr>
                  </p:pic>
                </p:oleObj>
              </mc:Fallback>
            </mc:AlternateContent>
          </a:graphicData>
        </a:graphic>
      </p:graphicFrame>
      <p:graphicFrame>
        <p:nvGraphicFramePr>
          <p:cNvPr id="5" name="对象 -2147482599"/>
          <p:cNvGraphicFramePr>
            <a:graphicFrameLocks noChangeAspect="1"/>
          </p:cNvGraphicFramePr>
          <p:nvPr/>
        </p:nvGraphicFramePr>
        <p:xfrm>
          <a:off x="7037705" y="2120265"/>
          <a:ext cx="81280" cy="199390"/>
        </p:xfrm>
        <a:graphic>
          <a:graphicData uri="http://schemas.openxmlformats.org/presentationml/2006/ole">
            <mc:AlternateContent xmlns:mc="http://schemas.openxmlformats.org/markup-compatibility/2006">
              <mc:Choice xmlns:v="urn:schemas-microsoft-com:vml" Requires="v">
                <p:oleObj spid="_x0000_s2083" r:id="rId6" imgW="88900" imgH="202565" progId="Equation.3">
                  <p:embed/>
                </p:oleObj>
              </mc:Choice>
              <mc:Fallback>
                <p:oleObj r:id="rId6" imgW="88900" imgH="202565" progId="Equation.3">
                  <p:embed/>
                  <p:pic>
                    <p:nvPicPr>
                      <p:cNvPr id="0" name="图片 3075"/>
                      <p:cNvPicPr/>
                      <p:nvPr/>
                    </p:nvPicPr>
                    <p:blipFill>
                      <a:blip r:embed="rId5"/>
                      <a:stretch>
                        <a:fillRect/>
                      </a:stretch>
                    </p:blipFill>
                    <p:spPr>
                      <a:xfrm>
                        <a:off x="7037705" y="2120265"/>
                        <a:ext cx="81280" cy="199390"/>
                      </a:xfrm>
                      <a:prstGeom prst="rect">
                        <a:avLst/>
                      </a:prstGeom>
                      <a:noFill/>
                      <a:ln w="38100">
                        <a:noFill/>
                        <a:miter/>
                      </a:ln>
                    </p:spPr>
                  </p:pic>
                </p:oleObj>
              </mc:Fallback>
            </mc:AlternateContent>
          </a:graphicData>
        </a:graphic>
      </p:graphicFrame>
      <p:graphicFrame>
        <p:nvGraphicFramePr>
          <p:cNvPr id="6" name="对象 -2147482606"/>
          <p:cNvGraphicFramePr>
            <a:graphicFrameLocks noChangeAspect="1"/>
          </p:cNvGraphicFramePr>
          <p:nvPr/>
        </p:nvGraphicFramePr>
        <p:xfrm>
          <a:off x="4709795" y="2539683"/>
          <a:ext cx="127000" cy="189865"/>
        </p:xfrm>
        <a:graphic>
          <a:graphicData uri="http://schemas.openxmlformats.org/presentationml/2006/ole">
            <mc:AlternateContent xmlns:mc="http://schemas.openxmlformats.org/markup-compatibility/2006">
              <mc:Choice xmlns:v="urn:schemas-microsoft-com:vml" Requires="v">
                <p:oleObj spid="_x0000_s2084" r:id="rId7" imgW="127000" imgH="190500" progId="Equation.3">
                  <p:embed/>
                </p:oleObj>
              </mc:Choice>
              <mc:Fallback>
                <p:oleObj r:id="rId7" imgW="127000" imgH="190500" progId="Equation.3">
                  <p:embed/>
                  <p:pic>
                    <p:nvPicPr>
                      <p:cNvPr id="0" name="图片 6"/>
                      <p:cNvPicPr/>
                      <p:nvPr/>
                    </p:nvPicPr>
                    <p:blipFill>
                      <a:blip r:embed="rId8"/>
                      <a:stretch>
                        <a:fillRect/>
                      </a:stretch>
                    </p:blipFill>
                    <p:spPr>
                      <a:xfrm>
                        <a:off x="4709795" y="2539683"/>
                        <a:ext cx="127000" cy="189865"/>
                      </a:xfrm>
                      <a:prstGeom prst="rect">
                        <a:avLst/>
                      </a:prstGeom>
                      <a:noFill/>
                      <a:ln w="38100">
                        <a:noFill/>
                        <a:miter/>
                      </a:ln>
                    </p:spPr>
                  </p:pic>
                </p:oleObj>
              </mc:Fallback>
            </mc:AlternateContent>
          </a:graphicData>
        </a:graphic>
      </p:graphicFrame>
      <p:graphicFrame>
        <p:nvGraphicFramePr>
          <p:cNvPr id="8" name="对象 7"/>
          <p:cNvGraphicFramePr>
            <a:graphicFrameLocks noChangeAspect="1"/>
          </p:cNvGraphicFramePr>
          <p:nvPr/>
        </p:nvGraphicFramePr>
        <p:xfrm>
          <a:off x="7118985" y="2539683"/>
          <a:ext cx="127000" cy="189865"/>
        </p:xfrm>
        <a:graphic>
          <a:graphicData uri="http://schemas.openxmlformats.org/presentationml/2006/ole">
            <mc:AlternateContent xmlns:mc="http://schemas.openxmlformats.org/markup-compatibility/2006">
              <mc:Choice xmlns:v="urn:schemas-microsoft-com:vml" Requires="v">
                <p:oleObj spid="_x0000_s2085" r:id="rId7" imgW="127000" imgH="190500" progId="Equation.3">
                  <p:embed/>
                </p:oleObj>
              </mc:Choice>
              <mc:Fallback>
                <p:oleObj r:id="rId7" imgW="127000" imgH="190500" progId="Equation.3">
                  <p:embed/>
                  <p:pic>
                    <p:nvPicPr>
                      <p:cNvPr id="0" name="图片 8"/>
                      <p:cNvPicPr/>
                      <p:nvPr/>
                    </p:nvPicPr>
                    <p:blipFill>
                      <a:blip r:embed="rId8"/>
                      <a:stretch>
                        <a:fillRect/>
                      </a:stretch>
                    </p:blipFill>
                    <p:spPr>
                      <a:xfrm>
                        <a:off x="7118985" y="2539683"/>
                        <a:ext cx="127000" cy="189865"/>
                      </a:xfrm>
                      <a:prstGeom prst="rect">
                        <a:avLst/>
                      </a:prstGeom>
                      <a:noFill/>
                      <a:ln w="38100">
                        <a:noFill/>
                        <a:miter/>
                      </a:ln>
                    </p:spPr>
                  </p:pic>
                </p:oleObj>
              </mc:Fallback>
            </mc:AlternateContent>
          </a:graphicData>
        </a:graphic>
      </p:graphicFrame>
      <p:graphicFrame>
        <p:nvGraphicFramePr>
          <p:cNvPr id="7" name="对象 -2147482604"/>
          <p:cNvGraphicFramePr>
            <a:graphicFrameLocks noChangeAspect="1"/>
          </p:cNvGraphicFramePr>
          <p:nvPr/>
        </p:nvGraphicFramePr>
        <p:xfrm>
          <a:off x="4918075" y="2998153"/>
          <a:ext cx="127000" cy="189865"/>
        </p:xfrm>
        <a:graphic>
          <a:graphicData uri="http://schemas.openxmlformats.org/presentationml/2006/ole">
            <mc:AlternateContent xmlns:mc="http://schemas.openxmlformats.org/markup-compatibility/2006">
              <mc:Choice xmlns:v="urn:schemas-microsoft-com:vml" Requires="v">
                <p:oleObj spid="_x0000_s2086" r:id="rId9" imgW="127000" imgH="190500" progId="Equation.3">
                  <p:embed/>
                </p:oleObj>
              </mc:Choice>
              <mc:Fallback>
                <p:oleObj r:id="rId9" imgW="127000" imgH="190500" progId="Equation.3">
                  <p:embed/>
                  <p:pic>
                    <p:nvPicPr>
                      <p:cNvPr id="0" name="图片 9"/>
                      <p:cNvPicPr/>
                      <p:nvPr/>
                    </p:nvPicPr>
                    <p:blipFill>
                      <a:blip r:embed="rId10"/>
                      <a:stretch>
                        <a:fillRect/>
                      </a:stretch>
                    </p:blipFill>
                    <p:spPr>
                      <a:xfrm>
                        <a:off x="4918075" y="2998153"/>
                        <a:ext cx="127000" cy="189865"/>
                      </a:xfrm>
                      <a:prstGeom prst="rect">
                        <a:avLst/>
                      </a:prstGeom>
                      <a:noFill/>
                      <a:ln w="38100">
                        <a:noFill/>
                        <a:miter/>
                      </a:ln>
                    </p:spPr>
                  </p:pic>
                </p:oleObj>
              </mc:Fallback>
            </mc:AlternateContent>
          </a:graphicData>
        </a:graphic>
      </p:graphicFrame>
      <p:graphicFrame>
        <p:nvGraphicFramePr>
          <p:cNvPr id="11" name="对象 10"/>
          <p:cNvGraphicFramePr>
            <a:graphicFrameLocks noChangeAspect="1"/>
          </p:cNvGraphicFramePr>
          <p:nvPr/>
        </p:nvGraphicFramePr>
        <p:xfrm>
          <a:off x="8018145" y="2998153"/>
          <a:ext cx="127000" cy="189865"/>
        </p:xfrm>
        <a:graphic>
          <a:graphicData uri="http://schemas.openxmlformats.org/presentationml/2006/ole">
            <mc:AlternateContent xmlns:mc="http://schemas.openxmlformats.org/markup-compatibility/2006">
              <mc:Choice xmlns:v="urn:schemas-microsoft-com:vml" Requires="v">
                <p:oleObj spid="_x0000_s2087" r:id="rId9" imgW="127000" imgH="190500" progId="Equation.3">
                  <p:embed/>
                </p:oleObj>
              </mc:Choice>
              <mc:Fallback>
                <p:oleObj r:id="rId9" imgW="127000" imgH="190500" progId="Equation.3">
                  <p:embed/>
                  <p:pic>
                    <p:nvPicPr>
                      <p:cNvPr id="0" name="图片 11"/>
                      <p:cNvPicPr/>
                      <p:nvPr/>
                    </p:nvPicPr>
                    <p:blipFill>
                      <a:blip r:embed="rId10"/>
                      <a:stretch>
                        <a:fillRect/>
                      </a:stretch>
                    </p:blipFill>
                    <p:spPr>
                      <a:xfrm>
                        <a:off x="8018145" y="2998153"/>
                        <a:ext cx="127000" cy="189865"/>
                      </a:xfrm>
                      <a:prstGeom prst="rect">
                        <a:avLst/>
                      </a:prstGeom>
                      <a:noFill/>
                      <a:ln w="38100">
                        <a:noFill/>
                        <a:miter/>
                      </a:ln>
                    </p:spPr>
                  </p:pic>
                </p:oleObj>
              </mc:Fallback>
            </mc:AlternateContent>
          </a:graphicData>
        </a:graphic>
      </p:graphicFrame>
      <p:graphicFrame>
        <p:nvGraphicFramePr>
          <p:cNvPr id="9" name="对象 -2147482601"/>
          <p:cNvGraphicFramePr>
            <a:graphicFrameLocks noChangeAspect="1"/>
          </p:cNvGraphicFramePr>
          <p:nvPr/>
        </p:nvGraphicFramePr>
        <p:xfrm>
          <a:off x="5175885" y="3490913"/>
          <a:ext cx="144780" cy="189865"/>
        </p:xfrm>
        <a:graphic>
          <a:graphicData uri="http://schemas.openxmlformats.org/presentationml/2006/ole">
            <mc:AlternateContent xmlns:mc="http://schemas.openxmlformats.org/markup-compatibility/2006">
              <mc:Choice xmlns:v="urn:schemas-microsoft-com:vml" Requires="v">
                <p:oleObj spid="_x0000_s2088" r:id="rId11" imgW="139700" imgH="190500" progId="Equation.3">
                  <p:embed/>
                </p:oleObj>
              </mc:Choice>
              <mc:Fallback>
                <p:oleObj r:id="rId11" imgW="139700" imgH="190500" progId="Equation.3">
                  <p:embed/>
                  <p:pic>
                    <p:nvPicPr>
                      <p:cNvPr id="0" name="图片 12"/>
                      <p:cNvPicPr/>
                      <p:nvPr/>
                    </p:nvPicPr>
                    <p:blipFill>
                      <a:blip r:embed="rId12"/>
                      <a:stretch>
                        <a:fillRect/>
                      </a:stretch>
                    </p:blipFill>
                    <p:spPr>
                      <a:xfrm>
                        <a:off x="5175885" y="3490913"/>
                        <a:ext cx="144780" cy="189865"/>
                      </a:xfrm>
                      <a:prstGeom prst="rect">
                        <a:avLst/>
                      </a:prstGeom>
                      <a:noFill/>
                      <a:ln w="38100">
                        <a:noFill/>
                        <a:miter/>
                      </a:ln>
                    </p:spPr>
                  </p:pic>
                </p:oleObj>
              </mc:Fallback>
            </mc:AlternateContent>
          </a:graphicData>
        </a:graphic>
      </p:graphicFrame>
      <p:graphicFrame>
        <p:nvGraphicFramePr>
          <p:cNvPr id="14" name="对象 13"/>
          <p:cNvGraphicFramePr>
            <a:graphicFrameLocks noChangeAspect="1"/>
          </p:cNvGraphicFramePr>
          <p:nvPr/>
        </p:nvGraphicFramePr>
        <p:xfrm>
          <a:off x="6871335" y="3490913"/>
          <a:ext cx="144780" cy="189865"/>
        </p:xfrm>
        <a:graphic>
          <a:graphicData uri="http://schemas.openxmlformats.org/presentationml/2006/ole">
            <mc:AlternateContent xmlns:mc="http://schemas.openxmlformats.org/markup-compatibility/2006">
              <mc:Choice xmlns:v="urn:schemas-microsoft-com:vml" Requires="v">
                <p:oleObj spid="_x0000_s2089" r:id="rId11" imgW="139700" imgH="190500" progId="Equation.3">
                  <p:embed/>
                </p:oleObj>
              </mc:Choice>
              <mc:Fallback>
                <p:oleObj r:id="rId11" imgW="139700" imgH="190500" progId="Equation.3">
                  <p:embed/>
                  <p:pic>
                    <p:nvPicPr>
                      <p:cNvPr id="0" name="图片 14"/>
                      <p:cNvPicPr/>
                      <p:nvPr/>
                    </p:nvPicPr>
                    <p:blipFill>
                      <a:blip r:embed="rId12"/>
                      <a:stretch>
                        <a:fillRect/>
                      </a:stretch>
                    </p:blipFill>
                    <p:spPr>
                      <a:xfrm>
                        <a:off x="6871335" y="3490913"/>
                        <a:ext cx="144780" cy="189865"/>
                      </a:xfrm>
                      <a:prstGeom prst="rect">
                        <a:avLst/>
                      </a:prstGeom>
                      <a:noFill/>
                      <a:ln w="38100">
                        <a:noFill/>
                        <a:miter/>
                      </a:ln>
                    </p:spPr>
                  </p:pic>
                </p:oleObj>
              </mc:Fallback>
            </mc:AlternateContent>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zh-CN" altLang="en-US" dirty="0"/>
              <a:t>字符集</a:t>
            </a:r>
            <a:endParaRPr lang="en-US" dirty="0"/>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1207294" y="635001"/>
            <a:ext cx="8546306" cy="2143125"/>
          </a:xfrm>
          <a:prstGeom prst="rect">
            <a:avLst/>
          </a:prstGeom>
          <a:noFill/>
        </p:spPr>
        <p:txBody>
          <a:bodyPr vert="horz" wrap="square"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计算机只能存储二进制数据，那么如何表示字符呢？</a:t>
            </a:r>
          </a:p>
        </p:txBody>
      </p:sp>
      <p:sp>
        <p:nvSpPr>
          <p:cNvPr id="6" name="矩形: 圆角 5"/>
          <p:cNvSpPr/>
          <p:nvPr>
            <p:custDataLst>
              <p:tags r:id="rId3"/>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作答</a:t>
            </a:r>
          </a:p>
        </p:txBody>
      </p:sp>
      <p:sp>
        <p:nvSpPr>
          <p:cNvPr id="12" name="矩形 11"/>
          <p:cNvSpPr/>
          <p:nvPr>
            <p:custDataLst>
              <p:tags r:id="rId4"/>
            </p:custDataLst>
          </p:nvPr>
        </p:nvSpPr>
        <p:spPr>
          <a:xfrm>
            <a:off x="1524000" y="5849303"/>
            <a:ext cx="9144000" cy="36576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微软雅黑" panose="020B0503020204020204" charset="-122"/>
                <a:ea typeface="微软雅黑" panose="020B0503020204020204" charset="-122"/>
                <a:sym typeface="微软雅黑" panose="020B0503020204020204" charset="-122"/>
              </a:rPr>
              <a:t>正常使用主观题需</a:t>
            </a:r>
            <a:r>
              <a:rPr lang="en-US" altLang="zh-CN" sz="1200">
                <a:solidFill>
                  <a:srgbClr val="F84F41"/>
                </a:solidFill>
                <a:latin typeface="微软雅黑" panose="020B0503020204020204" charset="-122"/>
                <a:ea typeface="微软雅黑" panose="020B0503020204020204" charset="-122"/>
                <a:sym typeface="微软雅黑" panose="020B0503020204020204" charset="-122"/>
              </a:rPr>
              <a:t>2.0</a:t>
            </a:r>
            <a:r>
              <a:rPr lang="zh-CN" altLang="en-US" sz="1200">
                <a:solidFill>
                  <a:srgbClr val="F84F41"/>
                </a:solidFill>
                <a:latin typeface="微软雅黑" panose="020B0503020204020204" charset="-122"/>
                <a:ea typeface="微软雅黑" panose="020B0503020204020204" charset="-122"/>
                <a:sym typeface="微软雅黑" panose="020B0503020204020204" charset="-122"/>
              </a:rPr>
              <a:t>以上版本雨课堂</a:t>
            </a:r>
          </a:p>
        </p:txBody>
      </p:sp>
      <p:sp>
        <p:nvSpPr>
          <p:cNvPr id="13" name="矩形 12"/>
          <p:cNvSpPr/>
          <p:nvPr>
            <p:custDataLst>
              <p:tags r:id="rId5"/>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18" name="文本框 17"/>
          <p:cNvSpPr txBox="1"/>
          <p:nvPr>
            <p:custDataLst>
              <p:tags r:id="rId6"/>
            </p:custDataLst>
          </p:nvPr>
        </p:nvSpPr>
        <p:spPr>
          <a:xfrm>
            <a:off x="12661900" y="6326833"/>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微软雅黑" panose="020B0503020204020204" charset="-122"/>
                <a:ea typeface="微软雅黑" panose="020B0503020204020204" charset="-122"/>
                <a:sym typeface="微软雅黑" panose="020B0503020204020204" charset="-122"/>
              </a:rPr>
              <a:t>可为此题添加文本、图片、公式等解析，且需将内容全部放在本区域内。正常使用需</a:t>
            </a:r>
            <a:r>
              <a:rPr lang="en-US" altLang="zh-CN" sz="1200">
                <a:solidFill>
                  <a:srgbClr val="F84F41"/>
                </a:solidFill>
                <a:latin typeface="微软雅黑" panose="020B0503020204020204" charset="-122"/>
                <a:ea typeface="微软雅黑" panose="020B0503020204020204" charset="-122"/>
                <a:sym typeface="微软雅黑" panose="020B0503020204020204" charset="-122"/>
              </a:rPr>
              <a:t>3.0</a:t>
            </a:r>
            <a:r>
              <a:rPr lang="zh-CN" altLang="en-US" sz="1200">
                <a:solidFill>
                  <a:srgbClr val="F84F41"/>
                </a:solidFill>
                <a:latin typeface="微软雅黑" panose="020B0503020204020204" charset="-122"/>
                <a:ea typeface="微软雅黑" panose="020B0503020204020204" charset="-122"/>
                <a:sym typeface="微软雅黑" panose="020B0503020204020204" charset="-122"/>
              </a:rPr>
              <a:t>以上版本</a:t>
            </a:r>
          </a:p>
        </p:txBody>
      </p:sp>
      <p:sp>
        <p:nvSpPr>
          <p:cNvPr id="19" name="文本框 18"/>
          <p:cNvSpPr txBox="1"/>
          <p:nvPr>
            <p:custDataLst>
              <p:tags r:id="rId7"/>
            </p:custDataLst>
          </p:nvPr>
        </p:nvSpPr>
        <p:spPr>
          <a:xfrm>
            <a:off x="12827000" y="1270000"/>
            <a:ext cx="3332480" cy="707886"/>
          </a:xfrm>
          <a:prstGeom prst="rect">
            <a:avLst/>
          </a:prstGeom>
          <a:noFill/>
        </p:spPr>
        <p:txBody>
          <a:bodyPr vert="horz"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rPr>
              <a:t>字符集，将字符映射为二进制数据</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endParaRPr>
          </a:p>
        </p:txBody>
      </p:sp>
      <p:grpSp>
        <p:nvGrpSpPr>
          <p:cNvPr id="17" name="组合 16"/>
          <p:cNvGrpSpPr/>
          <p:nvPr>
            <p:custDataLst>
              <p:tags r:id="rId8"/>
            </p:custDataLst>
          </p:nvPr>
        </p:nvGrpSpPr>
        <p:grpSpPr>
          <a:xfrm>
            <a:off x="12585700" y="0"/>
            <a:ext cx="3815080" cy="647700"/>
            <a:chOff x="9537700" y="0"/>
            <a:chExt cx="3815080" cy="647700"/>
          </a:xfrm>
        </p:grpSpPr>
        <p:sp>
          <p:nvSpPr>
            <p:cNvPr id="14" name="RemarkBack"/>
            <p:cNvSpPr/>
            <p:nvPr>
              <p:custDataLst>
                <p:tags r:id="rId18"/>
              </p:custDataLst>
            </p:nvPr>
          </p:nvSpPr>
          <p:spPr>
            <a:xfrm>
              <a:off x="9537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markBlock"/>
            <p:cNvSpPr/>
            <p:nvPr>
              <p:custDataLst>
                <p:tags r:id="rId19"/>
              </p:custDataLst>
            </p:nvPr>
          </p:nvSpPr>
          <p:spPr>
            <a:xfrm>
              <a:off x="9537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markTitleText"/>
            <p:cNvSpPr txBox="1"/>
            <p:nvPr>
              <p:custDataLst>
                <p:tags r:id="rId20"/>
              </p:custDataLst>
            </p:nvPr>
          </p:nvSpPr>
          <p:spPr>
            <a:xfrm>
              <a:off x="9779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charset="-122"/>
                  <a:ea typeface="微软雅黑" panose="020B0503020204020204" charset="-122"/>
                  <a:sym typeface="微软雅黑" panose="020B0503020204020204" charset="-122"/>
                </a:rPr>
                <a:t>答案解析</a:t>
              </a:r>
            </a:p>
          </p:txBody>
        </p:sp>
      </p:grpSp>
      <p:sp>
        <p:nvSpPr>
          <p:cNvPr id="2" name="RemarkBack"/>
          <p:cNvSpPr/>
          <p:nvPr>
            <p:custDataLst>
              <p:tags r:id="rId9"/>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markBlock"/>
          <p:cNvSpPr/>
          <p:nvPr>
            <p:custDataLst>
              <p:tags r:id="rId10"/>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p:cNvSpPr txBox="1"/>
          <p:nvPr>
            <p:custDataLst>
              <p:tags r:id="rId11"/>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charset="-122"/>
                <a:ea typeface="微软雅黑" panose="020B0503020204020204" charset="-122"/>
                <a:sym typeface="微软雅黑" panose="020B0503020204020204" charset="-122"/>
              </a:rPr>
              <a:t>答案解析</a:t>
            </a:r>
          </a:p>
        </p:txBody>
      </p:sp>
      <p:grpSp>
        <p:nvGrpSpPr>
          <p:cNvPr id="11" name="组合 10"/>
          <p:cNvGrpSpPr/>
          <p:nvPr>
            <p:custDataLst>
              <p:tags r:id="rId12"/>
            </p:custDataLst>
          </p:nvPr>
        </p:nvGrpSpPr>
        <p:grpSpPr>
          <a:xfrm>
            <a:off x="0" y="0"/>
            <a:ext cx="9144000" cy="635000"/>
            <a:chOff x="-1524000" y="0"/>
            <a:chExt cx="9144000" cy="635000"/>
          </a:xfrm>
        </p:grpSpPr>
        <p:sp>
          <p:nvSpPr>
            <p:cNvPr id="7" name="TitleBackground"/>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ColorBlock"/>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ypeText"/>
            <p:cNvSpPr txBox="1"/>
            <p:nvPr>
              <p:custDataLst>
                <p:tags r:id="rId16"/>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主观题</a:t>
              </a:r>
            </a:p>
          </p:txBody>
        </p:sp>
        <p:sp>
          <p:nvSpPr>
            <p:cNvPr id="10" name="TipText"/>
            <p:cNvSpPr txBox="1"/>
            <p:nvPr>
              <p:custDataLst>
                <p:tags r:id="rId17"/>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10</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4" name="图片 3"/>
          <p:cNvPicPr/>
          <p:nvPr>
            <p:custDataLst>
              <p:tags r:id="rId13"/>
            </p:custDataLst>
          </p:nvPr>
        </p:nvPicPr>
        <p:blipFill>
          <a:blip r:embed="rId22"/>
          <a:stretch>
            <a:fillRect/>
          </a:stretch>
        </p:blipFill>
        <p:spPr>
          <a:xfrm>
            <a:off x="10642600" y="63500"/>
            <a:ext cx="1422400" cy="508000"/>
          </a:xfrm>
          <a:prstGeom prst="rect">
            <a:avLst/>
          </a:prstGeom>
        </p:spPr>
      </p:pic>
    </p:spTree>
    <p:custDataLst>
      <p:tags r:id="rId1"/>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字符集</a:t>
            </a:r>
          </a:p>
        </p:txBody>
      </p:sp>
      <p:sp>
        <p:nvSpPr>
          <p:cNvPr id="3" name="内容占位符 2"/>
          <p:cNvSpPr>
            <a:spLocks noGrp="1"/>
          </p:cNvSpPr>
          <p:nvPr>
            <p:ph idx="1"/>
          </p:nvPr>
        </p:nvSpPr>
        <p:spPr/>
        <p:txBody>
          <a:bodyPr/>
          <a:lstStyle/>
          <a:p>
            <a:r>
              <a:rPr lang="zh-CN" altLang="en-US" dirty="0"/>
              <a:t>字符集是一个系统支持的所有抽象字符的集和</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082" y="2738417"/>
            <a:ext cx="8820318" cy="3698102"/>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2235994" y="2600303"/>
            <a:ext cx="1464469" cy="39933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2438400" y="635001"/>
            <a:ext cx="7315200" cy="2143125"/>
          </a:xfrm>
          <a:prstGeom prst="rect">
            <a:avLst/>
          </a:prstGeom>
          <a:noFill/>
        </p:spPr>
        <p:txBody>
          <a:bodyPr vert="horz" wrap="square"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下列哪些是字符集？</a:t>
            </a:r>
          </a:p>
        </p:txBody>
      </p:sp>
      <p:sp>
        <p:nvSpPr>
          <p:cNvPr id="5" name="文本框 4"/>
          <p:cNvSpPr txBox="1"/>
          <p:nvPr>
            <p:custDataLst>
              <p:tags r:id="rId3"/>
            </p:custDataLst>
          </p:nvPr>
        </p:nvSpPr>
        <p:spPr>
          <a:xfrm>
            <a:off x="3352800" y="2786063"/>
            <a:ext cx="64008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ASCII</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6" name="文本框 5"/>
          <p:cNvSpPr txBox="1"/>
          <p:nvPr>
            <p:custDataLst>
              <p:tags r:id="rId4"/>
            </p:custDataLst>
          </p:nvPr>
        </p:nvSpPr>
        <p:spPr>
          <a:xfrm>
            <a:off x="3352800" y="3643313"/>
            <a:ext cx="64008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Unicode</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7" name="文本框 6"/>
          <p:cNvSpPr txBox="1"/>
          <p:nvPr>
            <p:custDataLst>
              <p:tags r:id="rId5"/>
            </p:custDataLst>
          </p:nvPr>
        </p:nvSpPr>
        <p:spPr>
          <a:xfrm>
            <a:off x="3352800" y="4500563"/>
            <a:ext cx="64008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UTF-8</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文本框 7"/>
          <p:cNvSpPr txBox="1"/>
          <p:nvPr>
            <p:custDataLst>
              <p:tags r:id="rId6"/>
            </p:custDataLst>
          </p:nvPr>
        </p:nvSpPr>
        <p:spPr>
          <a:xfrm>
            <a:off x="3352800" y="5357813"/>
            <a:ext cx="6400800" cy="642938"/>
          </a:xfrm>
          <a:prstGeom prst="rect">
            <a:avLst/>
          </a:prstGeom>
          <a:noFill/>
        </p:spPr>
        <p:txBody>
          <a:bodyPr vert="horz"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GB2312</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9" name="矩形 8"/>
          <p:cNvSpPr>
            <a:spLocks noChangeAspect="1"/>
          </p:cNvSpPr>
          <p:nvPr>
            <p:custDataLst>
              <p:tags r:id="rId7"/>
            </p:custDataLst>
          </p:nvPr>
        </p:nvSpPr>
        <p:spPr>
          <a:xfrm>
            <a:off x="26384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0" name="矩形 9"/>
          <p:cNvSpPr>
            <a:spLocks noChangeAspect="1"/>
          </p:cNvSpPr>
          <p:nvPr>
            <p:custDataLst>
              <p:tags r:id="rId8"/>
            </p:custDataLst>
          </p:nvPr>
        </p:nvSpPr>
        <p:spPr>
          <a:xfrm>
            <a:off x="26384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1" name="矩形 10"/>
          <p:cNvSpPr>
            <a:spLocks noChangeAspect="1"/>
          </p:cNvSpPr>
          <p:nvPr>
            <p:custDataLst>
              <p:tags r:id="rId9"/>
            </p:custDataLst>
          </p:nvPr>
        </p:nvSpPr>
        <p:spPr>
          <a:xfrm>
            <a:off x="26384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矩形 11"/>
          <p:cNvSpPr>
            <a:spLocks noChangeAspect="1"/>
          </p:cNvSpPr>
          <p:nvPr>
            <p:custDataLst>
              <p:tags r:id="rId10"/>
            </p:custDataLst>
          </p:nvPr>
        </p:nvSpPr>
        <p:spPr>
          <a:xfrm>
            <a:off x="26384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3" name="矩形: 圆角 12"/>
          <p:cNvSpPr/>
          <p:nvPr>
            <p:custDataLst>
              <p:tags r:id="rId11"/>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p>
        </p:txBody>
      </p:sp>
      <p:grpSp>
        <p:nvGrpSpPr>
          <p:cNvPr id="18" name="组合 17"/>
          <p:cNvGrpSpPr/>
          <p:nvPr>
            <p:custDataLst>
              <p:tags r:id="rId12"/>
            </p:custDataLst>
          </p:nvPr>
        </p:nvGrpSpPr>
        <p:grpSpPr>
          <a:xfrm>
            <a:off x="0" y="0"/>
            <a:ext cx="9144000" cy="635000"/>
            <a:chOff x="-1524000" y="0"/>
            <a:chExt cx="9144000" cy="635000"/>
          </a:xfrm>
        </p:grpSpPr>
        <p:sp>
          <p:nvSpPr>
            <p:cNvPr id="14" name="TitleBackground"/>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p:cNvSpPr txBox="1"/>
            <p:nvPr>
              <p:custDataLst>
                <p:tags r:id="rId16"/>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多选题</a:t>
              </a:r>
            </a:p>
          </p:txBody>
        </p:sp>
        <p:sp>
          <p:nvSpPr>
            <p:cNvPr id="17" name="TipText"/>
            <p:cNvSpPr txBox="1"/>
            <p:nvPr>
              <p:custDataLst>
                <p:tags r:id="rId17"/>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10</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3" name="图片 2"/>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ASCII</a:t>
            </a:r>
            <a:r>
              <a:rPr lang="zh-CN" altLang="en-US" dirty="0"/>
              <a:t>字符集</a:t>
            </a:r>
          </a:p>
        </p:txBody>
      </p:sp>
      <p:sp>
        <p:nvSpPr>
          <p:cNvPr id="3" name="内容占位符 2"/>
          <p:cNvSpPr>
            <a:spLocks noGrp="1"/>
          </p:cNvSpPr>
          <p:nvPr>
            <p:ph idx="1"/>
          </p:nvPr>
        </p:nvSpPr>
        <p:spPr>
          <a:xfrm>
            <a:off x="80964" y="1825625"/>
            <a:ext cx="4412456" cy="4351338"/>
          </a:xfrm>
        </p:spPr>
        <p:txBody>
          <a:bodyPr/>
          <a:lstStyle/>
          <a:p>
            <a:r>
              <a:rPr lang="en-US" altLang="zh-CN" dirty="0"/>
              <a:t>American Standard Code for Information Interchange</a:t>
            </a:r>
          </a:p>
          <a:p>
            <a:r>
              <a:rPr lang="zh-CN" altLang="en-US" dirty="0"/>
              <a:t>美国信息交换标准码</a:t>
            </a:r>
            <a:endParaRPr lang="en-US" altLang="zh-CN" dirty="0"/>
          </a:p>
          <a:p>
            <a:pPr lvl="1"/>
            <a:r>
              <a:rPr lang="en-US" altLang="zh-CN" dirty="0"/>
              <a:t>ASCII</a:t>
            </a:r>
            <a:r>
              <a:rPr lang="zh-CN" altLang="en-US" dirty="0"/>
              <a:t>出现于</a:t>
            </a:r>
            <a:r>
              <a:rPr lang="en-US" altLang="zh-CN" dirty="0"/>
              <a:t>20</a:t>
            </a:r>
            <a:r>
              <a:rPr lang="zh-CN" altLang="en-US" dirty="0"/>
              <a:t>世纪</a:t>
            </a:r>
            <a:r>
              <a:rPr lang="en-US" altLang="zh-CN" dirty="0"/>
              <a:t>50</a:t>
            </a:r>
            <a:r>
              <a:rPr lang="zh-CN" altLang="en-US" dirty="0"/>
              <a:t>年代后期，于</a:t>
            </a:r>
            <a:r>
              <a:rPr lang="en-US" altLang="zh-CN" dirty="0"/>
              <a:t>1967</a:t>
            </a:r>
            <a:r>
              <a:rPr lang="zh-CN" altLang="en-US" dirty="0"/>
              <a:t>年定案</a:t>
            </a:r>
          </a:p>
          <a:p>
            <a:pPr lvl="1"/>
            <a:endParaRPr lang="zh-CN" altLang="en-US" dirty="0"/>
          </a:p>
        </p:txBody>
      </p:sp>
      <p:pic>
        <p:nvPicPr>
          <p:cNvPr id="4" name="内容占位符 7"/>
          <p:cNvPicPr>
            <a:picLocks noChangeAspect="1"/>
          </p:cNvPicPr>
          <p:nvPr/>
        </p:nvPicPr>
        <p:blipFill>
          <a:blip r:embed="rId2"/>
          <a:stretch>
            <a:fillRect/>
          </a:stretch>
        </p:blipFill>
        <p:spPr>
          <a:xfrm>
            <a:off x="4898231" y="1152929"/>
            <a:ext cx="7059533" cy="5024034"/>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1563" y="792956"/>
            <a:ext cx="8697912" cy="868363"/>
          </a:xfrm>
        </p:spPr>
        <p:txBody>
          <a:bodyPr/>
          <a:lstStyle/>
          <a:p>
            <a:r>
              <a:rPr lang="en-US" altLang="zh-CN" dirty="0"/>
              <a:t>ASCII</a:t>
            </a:r>
            <a:r>
              <a:rPr lang="zh-CN" altLang="en-US" dirty="0"/>
              <a:t>字符集</a:t>
            </a:r>
          </a:p>
        </p:txBody>
      </p:sp>
      <p:sp>
        <p:nvSpPr>
          <p:cNvPr id="3" name="内容占位符 2"/>
          <p:cNvSpPr>
            <a:spLocks noGrp="1"/>
          </p:cNvSpPr>
          <p:nvPr>
            <p:ph idx="1"/>
          </p:nvPr>
        </p:nvSpPr>
        <p:spPr>
          <a:xfrm>
            <a:off x="200025" y="1972469"/>
            <a:ext cx="4600576" cy="4092575"/>
          </a:xfrm>
        </p:spPr>
        <p:txBody>
          <a:bodyPr>
            <a:normAutofit/>
          </a:bodyPr>
          <a:lstStyle/>
          <a:p>
            <a:r>
              <a:rPr lang="en-US" altLang="zh-CN" dirty="0"/>
              <a:t>ASCII</a:t>
            </a:r>
            <a:r>
              <a:rPr lang="zh-CN" altLang="en-US" dirty="0"/>
              <a:t>是一个</a:t>
            </a:r>
            <a:r>
              <a:rPr lang="en-US" altLang="zh-CN" dirty="0"/>
              <a:t>7</a:t>
            </a:r>
            <a:r>
              <a:rPr lang="zh-CN" altLang="en-US" dirty="0"/>
              <a:t>位的编码标准，编码的取值范围实际上是</a:t>
            </a:r>
            <a:r>
              <a:rPr lang="en-US" altLang="zh-CN" dirty="0"/>
              <a:t>00h-7Fh</a:t>
            </a:r>
          </a:p>
          <a:p>
            <a:pPr lvl="1">
              <a:lnSpc>
                <a:spcPct val="100000"/>
              </a:lnSpc>
            </a:pPr>
            <a:r>
              <a:rPr lang="en-US" altLang="zh-CN" dirty="0"/>
              <a:t>26</a:t>
            </a:r>
            <a:r>
              <a:rPr lang="zh-CN" altLang="en-US" dirty="0"/>
              <a:t>个小写字母</a:t>
            </a:r>
            <a:endParaRPr lang="en-US" altLang="zh-CN" dirty="0"/>
          </a:p>
          <a:p>
            <a:pPr lvl="1">
              <a:lnSpc>
                <a:spcPct val="100000"/>
              </a:lnSpc>
            </a:pPr>
            <a:r>
              <a:rPr lang="en-US" altLang="zh-CN" dirty="0"/>
              <a:t>26</a:t>
            </a:r>
            <a:r>
              <a:rPr lang="zh-CN" altLang="en-US" dirty="0"/>
              <a:t>个大写字母</a:t>
            </a:r>
            <a:endParaRPr lang="en-US" altLang="zh-CN" dirty="0"/>
          </a:p>
          <a:p>
            <a:pPr lvl="1">
              <a:lnSpc>
                <a:spcPct val="100000"/>
              </a:lnSpc>
            </a:pPr>
            <a:r>
              <a:rPr lang="en-US" altLang="zh-CN" dirty="0"/>
              <a:t>10</a:t>
            </a:r>
            <a:r>
              <a:rPr lang="zh-CN" altLang="en-US" dirty="0"/>
              <a:t>个数字</a:t>
            </a:r>
            <a:endParaRPr lang="en-US" altLang="zh-CN" dirty="0"/>
          </a:p>
          <a:p>
            <a:pPr lvl="1">
              <a:lnSpc>
                <a:spcPct val="100000"/>
              </a:lnSpc>
            </a:pPr>
            <a:r>
              <a:rPr lang="en-US" altLang="zh-CN" dirty="0"/>
              <a:t>32</a:t>
            </a:r>
            <a:r>
              <a:rPr lang="zh-CN" altLang="en-US" dirty="0"/>
              <a:t>个符号</a:t>
            </a:r>
            <a:endParaRPr lang="en-US" altLang="zh-CN" dirty="0"/>
          </a:p>
          <a:p>
            <a:pPr lvl="1">
              <a:lnSpc>
                <a:spcPct val="100000"/>
              </a:lnSpc>
            </a:pPr>
            <a:r>
              <a:rPr lang="en-US" altLang="zh-CN" dirty="0"/>
              <a:t>33</a:t>
            </a:r>
            <a:r>
              <a:rPr lang="zh-CN" altLang="en-US" dirty="0"/>
              <a:t>个控制代码和空格</a:t>
            </a:r>
            <a:endParaRPr lang="en-US" altLang="zh-CN" dirty="0"/>
          </a:p>
          <a:p>
            <a:endParaRPr lang="zh-CN" altLang="en-US" dirty="0"/>
          </a:p>
        </p:txBody>
      </p:sp>
      <p:pic>
        <p:nvPicPr>
          <p:cNvPr id="4" name="内容占位符 7"/>
          <p:cNvPicPr>
            <a:picLocks noChangeAspect="1"/>
          </p:cNvPicPr>
          <p:nvPr/>
        </p:nvPicPr>
        <p:blipFill>
          <a:blip r:embed="rId2"/>
          <a:stretch>
            <a:fillRect/>
          </a:stretch>
        </p:blipFill>
        <p:spPr>
          <a:xfrm>
            <a:off x="5019675" y="1753004"/>
            <a:ext cx="7059533" cy="5024034"/>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ASCII</a:t>
            </a:r>
            <a:r>
              <a:rPr lang="zh-CN" altLang="en-US" dirty="0"/>
              <a:t>字符集</a:t>
            </a:r>
          </a:p>
        </p:txBody>
      </p:sp>
      <p:sp>
        <p:nvSpPr>
          <p:cNvPr id="3" name="内容占位符 2"/>
          <p:cNvSpPr>
            <a:spLocks noGrp="1"/>
          </p:cNvSpPr>
          <p:nvPr>
            <p:ph idx="1"/>
          </p:nvPr>
        </p:nvSpPr>
        <p:spPr/>
        <p:txBody>
          <a:bodyPr/>
          <a:lstStyle/>
          <a:p>
            <a:r>
              <a:rPr lang="zh-CN" altLang="en-US" dirty="0"/>
              <a:t>不同的计算机厂 商对</a:t>
            </a:r>
            <a:r>
              <a:rPr lang="en-US" altLang="zh-CN" dirty="0"/>
              <a:t>ASCII</a:t>
            </a:r>
            <a:r>
              <a:rPr lang="zh-CN" altLang="en-US" dirty="0"/>
              <a:t>进行了扩充，增加了</a:t>
            </a:r>
            <a:r>
              <a:rPr lang="en-US" altLang="zh-CN" dirty="0"/>
              <a:t>128</a:t>
            </a:r>
            <a:r>
              <a:rPr lang="zh-CN" altLang="en-US" dirty="0"/>
              <a:t>个附加字符，它们的值在</a:t>
            </a:r>
            <a:r>
              <a:rPr lang="en-US" altLang="zh-CN" b="1" dirty="0">
                <a:solidFill>
                  <a:srgbClr val="FF0000"/>
                </a:solidFill>
              </a:rPr>
              <a:t>127</a:t>
            </a:r>
            <a:r>
              <a:rPr lang="zh-CN" altLang="en-US" b="1" dirty="0">
                <a:solidFill>
                  <a:srgbClr val="FF0000"/>
                </a:solidFill>
              </a:rPr>
              <a:t>以上的部分不是统一的</a:t>
            </a:r>
            <a:endParaRPr lang="en-US" altLang="zh-CN" b="1" dirty="0">
              <a:solidFill>
                <a:srgbClr val="FF0000"/>
              </a:solidFill>
            </a:endParaRPr>
          </a:p>
          <a:p>
            <a:pPr lvl="1"/>
            <a:r>
              <a:rPr lang="en-US" altLang="zh-CN" dirty="0"/>
              <a:t>ANSI</a:t>
            </a:r>
            <a:r>
              <a:rPr lang="zh-CN" altLang="en-US" dirty="0"/>
              <a:t>字符集</a:t>
            </a:r>
            <a:endParaRPr lang="en-US" altLang="zh-CN" dirty="0"/>
          </a:p>
          <a:p>
            <a:pPr lvl="1"/>
            <a:r>
              <a:rPr lang="en-US" altLang="zh-CN" dirty="0"/>
              <a:t>Symbol</a:t>
            </a:r>
            <a:r>
              <a:rPr lang="zh-CN" altLang="en-US" dirty="0"/>
              <a:t>字符集</a:t>
            </a:r>
            <a:endParaRPr lang="en-US" altLang="zh-CN" dirty="0"/>
          </a:p>
          <a:p>
            <a:pPr lvl="1"/>
            <a:r>
              <a:rPr lang="en-US" altLang="zh-CN" dirty="0"/>
              <a:t>OEM</a:t>
            </a:r>
            <a:r>
              <a:rPr lang="zh-CN" altLang="en-US" dirty="0"/>
              <a:t>字符集</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custDataLst>
              <p:tags r:id="rId2"/>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6" name="文本框 5"/>
          <p:cNvSpPr txBox="1"/>
          <p:nvPr>
            <p:custDataLst>
              <p:tags r:id="rId3"/>
            </p:custDataLst>
          </p:nvPr>
        </p:nvSpPr>
        <p:spPr>
          <a:xfrm>
            <a:off x="1219200" y="635000"/>
            <a:ext cx="9753600" cy="2143125"/>
          </a:xfrm>
          <a:prstGeom prst="rect">
            <a:avLst/>
          </a:prstGeom>
          <a:noFill/>
        </p:spPr>
        <p:txBody>
          <a:bodyPr vert="horz" wrap="square"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4D 5A</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在</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ASCII</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编码中对应的字符是</a:t>
            </a:r>
            <a:r>
              <a:rPr lang="zh-CN" altLang="en-US" sz="2600" dirty="0">
                <a:solidFill>
                  <a:srgbClr val="639EF4"/>
                </a:solidFill>
                <a:latin typeface="微软雅黑" panose="020B0503020204020204" charset="-122"/>
                <a:ea typeface="微软雅黑" panose="020B0503020204020204" charset="-122"/>
                <a:sym typeface="微软雅黑" panose="020B0503020204020204" charset="-122"/>
              </a:rPr>
              <a:t> </a:t>
            </a:r>
            <a:r>
              <a:rPr lang="en-US" altLang="zh-CN" sz="2600" dirty="0">
                <a:solidFill>
                  <a:srgbClr val="639EF4"/>
                </a:solidFill>
                <a:latin typeface="微软雅黑" panose="020B0503020204020204" charset="-122"/>
                <a:ea typeface="微软雅黑" panose="020B0503020204020204" charset="-122"/>
                <a:sym typeface="微软雅黑" panose="020B0503020204020204" charset="-122"/>
              </a:rPr>
              <a:t>[</a:t>
            </a:r>
            <a:r>
              <a:rPr lang="zh-CN" altLang="en-US" sz="2600" dirty="0">
                <a:solidFill>
                  <a:srgbClr val="639EF4"/>
                </a:solidFill>
                <a:latin typeface="微软雅黑" panose="020B0503020204020204" charset="-122"/>
                <a:ea typeface="微软雅黑" panose="020B0503020204020204" charset="-122"/>
                <a:sym typeface="微软雅黑" panose="020B0503020204020204" charset="-122"/>
              </a:rPr>
              <a:t>填空</a:t>
            </a:r>
            <a:r>
              <a:rPr lang="en-US" altLang="zh-CN" sz="2600" dirty="0">
                <a:solidFill>
                  <a:srgbClr val="639EF4"/>
                </a:solidFill>
                <a:latin typeface="微软雅黑" panose="020B0503020204020204" charset="-122"/>
                <a:ea typeface="微软雅黑" panose="020B0503020204020204" charset="-122"/>
                <a:sym typeface="微软雅黑" panose="020B0503020204020204" charset="-122"/>
              </a:rPr>
              <a:t>1]</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 </a:t>
            </a:r>
          </a:p>
        </p:txBody>
      </p:sp>
      <p:sp>
        <p:nvSpPr>
          <p:cNvPr id="7" name="矩形: 圆角 6"/>
          <p:cNvSpPr/>
          <p:nvPr>
            <p:custDataLst>
              <p:tags r:id="rId4"/>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作答</a:t>
            </a:r>
          </a:p>
        </p:txBody>
      </p:sp>
      <p:sp>
        <p:nvSpPr>
          <p:cNvPr id="13" name="矩形 12"/>
          <p:cNvSpPr/>
          <p:nvPr>
            <p:custDataLst>
              <p:tags r:id="rId5"/>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微软雅黑" panose="020B0503020204020204" charset="-122"/>
                <a:ea typeface="微软雅黑" panose="020B0503020204020204" charset="-122"/>
                <a:sym typeface="微软雅黑" panose="020B0503020204020204" charset="-122"/>
              </a:rPr>
              <a:t>正常使用填空题需</a:t>
            </a:r>
            <a:r>
              <a:rPr lang="en-US" altLang="zh-CN" sz="1600">
                <a:solidFill>
                  <a:srgbClr val="F84F41"/>
                </a:solidFill>
                <a:latin typeface="微软雅黑" panose="020B0503020204020204" charset="-122"/>
                <a:ea typeface="微软雅黑" panose="020B0503020204020204" charset="-122"/>
                <a:sym typeface="微软雅黑" panose="020B0503020204020204" charset="-122"/>
              </a:rPr>
              <a:t>3.0</a:t>
            </a:r>
            <a:r>
              <a:rPr lang="zh-CN" altLang="en-US" sz="1600">
                <a:solidFill>
                  <a:srgbClr val="F84F41"/>
                </a:solidFill>
                <a:latin typeface="微软雅黑" panose="020B0503020204020204" charset="-122"/>
                <a:ea typeface="微软雅黑" panose="020B0503020204020204" charset="-122"/>
                <a:sym typeface="微软雅黑" panose="020B0503020204020204" charset="-122"/>
              </a:rPr>
              <a:t>以上版本雨课堂</a:t>
            </a:r>
          </a:p>
        </p:txBody>
      </p:sp>
      <p:sp>
        <p:nvSpPr>
          <p:cNvPr id="20" name="文本框 19"/>
          <p:cNvSpPr txBox="1"/>
          <p:nvPr>
            <p:custDataLst>
              <p:tags r:id="rId6"/>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微软雅黑" panose="020B0503020204020204" charset="-122"/>
                <a:ea typeface="微软雅黑" panose="020B0503020204020204" charset="-122"/>
                <a:sym typeface="微软雅黑" panose="020B0503020204020204" charset="-122"/>
              </a:rPr>
              <a:t>可为此题添加文本、图片、公式等解析，且需将内容全部放在本区域内。正常使用需</a:t>
            </a:r>
            <a:r>
              <a:rPr lang="en-US" altLang="zh-CN" sz="1200">
                <a:solidFill>
                  <a:srgbClr val="F84F41"/>
                </a:solidFill>
                <a:latin typeface="微软雅黑" panose="020B0503020204020204" charset="-122"/>
                <a:ea typeface="微软雅黑" panose="020B0503020204020204" charset="-122"/>
                <a:sym typeface="微软雅黑" panose="020B0503020204020204" charset="-122"/>
              </a:rPr>
              <a:t>3.0</a:t>
            </a:r>
            <a:r>
              <a:rPr lang="zh-CN" altLang="en-US" sz="1200">
                <a:solidFill>
                  <a:srgbClr val="F84F41"/>
                </a:solidFill>
                <a:latin typeface="微软雅黑" panose="020B0503020204020204" charset="-122"/>
                <a:ea typeface="微软雅黑" panose="020B0503020204020204" charset="-122"/>
                <a:sym typeface="微软雅黑" panose="020B0503020204020204" charset="-122"/>
              </a:rPr>
              <a:t>以上版本</a:t>
            </a:r>
          </a:p>
        </p:txBody>
      </p:sp>
      <p:sp>
        <p:nvSpPr>
          <p:cNvPr id="21" name="文本框 20"/>
          <p:cNvSpPr txBox="1"/>
          <p:nvPr>
            <p:custDataLst>
              <p:tags r:id="rId7"/>
            </p:custDataLst>
          </p:nvPr>
        </p:nvSpPr>
        <p:spPr>
          <a:xfrm>
            <a:off x="12827000" y="1270000"/>
            <a:ext cx="3332480" cy="1015663"/>
          </a:xfrm>
          <a:prstGeom prst="rect">
            <a:avLst/>
          </a:prstGeom>
          <a:noFill/>
        </p:spPr>
        <p:txBody>
          <a:bodyPr vert="horz" rtlCol="0"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rPr>
              <a:t>MZ</a:t>
            </a: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rPr>
              <a:t>4D -&gt; M</a:t>
            </a: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rPr>
              <a:t>5A -&gt; Z</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微软雅黑" panose="020B0503020204020204" charset="-122"/>
            </a:endParaRPr>
          </a:p>
        </p:txBody>
      </p:sp>
      <p:grpSp>
        <p:nvGrpSpPr>
          <p:cNvPr id="19" name="组合 18"/>
          <p:cNvGrpSpPr/>
          <p:nvPr>
            <p:custDataLst>
              <p:tags r:id="rId8"/>
            </p:custDataLst>
          </p:nvPr>
        </p:nvGrpSpPr>
        <p:grpSpPr>
          <a:xfrm>
            <a:off x="12585700" y="0"/>
            <a:ext cx="3815080" cy="647700"/>
            <a:chOff x="12585700" y="0"/>
            <a:chExt cx="3815080" cy="647700"/>
          </a:xfrm>
        </p:grpSpPr>
        <p:sp>
          <p:nvSpPr>
            <p:cNvPr id="16" name="RemarkBack"/>
            <p:cNvSpPr/>
            <p:nvPr>
              <p:custDataLst>
                <p:tags r:id="rId15"/>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markBlock"/>
            <p:cNvSpPr/>
            <p:nvPr>
              <p:custDataLst>
                <p:tags r:id="rId16"/>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emarkTitleText"/>
            <p:cNvSpPr txBox="1"/>
            <p:nvPr>
              <p:custDataLst>
                <p:tags r:id="rId17"/>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charset="-122"/>
                  <a:ea typeface="微软雅黑" panose="020B0503020204020204" charset="-122"/>
                  <a:sym typeface="微软雅黑" panose="020B0503020204020204" charset="-122"/>
                </a:rPr>
                <a:t>答案解析</a:t>
              </a:r>
            </a:p>
          </p:txBody>
        </p:sp>
      </p:grpSp>
      <p:grpSp>
        <p:nvGrpSpPr>
          <p:cNvPr id="12" name="组合 11"/>
          <p:cNvGrpSpPr/>
          <p:nvPr>
            <p:custDataLst>
              <p:tags r:id="rId9"/>
            </p:custDataLst>
          </p:nvPr>
        </p:nvGrpSpPr>
        <p:grpSpPr>
          <a:xfrm>
            <a:off x="0" y="0"/>
            <a:ext cx="12192000" cy="635000"/>
            <a:chOff x="0" y="0"/>
            <a:chExt cx="12192000" cy="635000"/>
          </a:xfrm>
        </p:grpSpPr>
        <p:sp>
          <p:nvSpPr>
            <p:cNvPr id="8" name="TitleBackground"/>
            <p:cNvSpPr/>
            <p:nvPr>
              <p:custDataLst>
                <p:tags r:id="rId11"/>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p:cNvSpPr/>
            <p:nvPr>
              <p:custDataLst>
                <p:tags r:id="rId12"/>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p:cNvSpPr txBox="1"/>
            <p:nvPr>
              <p:custDataLst>
                <p:tags r:id="rId13"/>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填空题</a:t>
              </a:r>
            </a:p>
          </p:txBody>
        </p:sp>
        <p:sp>
          <p:nvSpPr>
            <p:cNvPr id="11" name="TipText"/>
            <p:cNvSpPr txBox="1"/>
            <p:nvPr>
              <p:custDataLst>
                <p:tags r:id="rId14"/>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10</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5" name="图片 4"/>
          <p:cNvPicPr/>
          <p:nvPr>
            <p:custDataLst>
              <p:tags r:id="rId10"/>
            </p:custDataLst>
          </p:nvPr>
        </p:nvPicPr>
        <p:blipFill>
          <a:blip r:embed="rId19"/>
          <a:stretch>
            <a:fillRect/>
          </a:stretch>
        </p:blipFill>
        <p:spPr>
          <a:xfrm>
            <a:off x="10642600" y="63500"/>
            <a:ext cx="1422400" cy="508000"/>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课程内容</a:t>
            </a:r>
          </a:p>
        </p:txBody>
      </p:sp>
      <p:sp>
        <p:nvSpPr>
          <p:cNvPr id="3" name="内容占位符 2"/>
          <p:cNvSpPr>
            <a:spLocks noGrp="1"/>
          </p:cNvSpPr>
          <p:nvPr>
            <p:ph idx="1"/>
          </p:nvPr>
        </p:nvSpPr>
        <p:spPr>
          <a:xfrm>
            <a:off x="2125663" y="1725854"/>
            <a:ext cx="7940675" cy="4635029"/>
          </a:xfrm>
        </p:spPr>
        <p:txBody>
          <a:bodyPr>
            <a:normAutofit fontScale="92500" lnSpcReduction="20000"/>
          </a:bodyPr>
          <a:lstStyle/>
          <a:p>
            <a:r>
              <a:rPr lang="zh-CN" altLang="en-US" dirty="0">
                <a:latin typeface="宋体" panose="02010600030101010101" pitchFamily="2" charset="-122"/>
                <a:ea typeface="宋体" panose="02010600030101010101" pitchFamily="2" charset="-122"/>
              </a:rPr>
              <a:t>汇编语言</a:t>
            </a:r>
            <a:endParaRPr lang="en-US" altLang="zh-CN" dirty="0">
              <a:latin typeface="宋体" panose="02010600030101010101" pitchFamily="2" charset="-122"/>
              <a:ea typeface="宋体" panose="02010600030101010101" pitchFamily="2" charset="-122"/>
            </a:endParaRPr>
          </a:p>
          <a:p>
            <a:pPr lvl="1"/>
            <a:r>
              <a:rPr lang="en-US" altLang="zh-CN" dirty="0">
                <a:latin typeface="宋体" panose="02010600030101010101" pitchFamily="2" charset="-122"/>
                <a:ea typeface="宋体" panose="02010600030101010101" pitchFamily="2" charset="-122"/>
              </a:rPr>
              <a:t>Intel</a:t>
            </a:r>
            <a:r>
              <a:rPr lang="zh-CN" altLang="en-US" dirty="0">
                <a:latin typeface="宋体" panose="02010600030101010101" pitchFamily="2" charset="-122"/>
                <a:ea typeface="宋体" panose="02010600030101010101" pitchFamily="2" charset="-122"/>
              </a:rPr>
              <a:t>处理器</a:t>
            </a:r>
            <a:r>
              <a:rPr lang="en-US" altLang="zh-CN" dirty="0">
                <a:latin typeface="宋体" panose="02010600030101010101" pitchFamily="2" charset="-122"/>
                <a:ea typeface="宋体" panose="02010600030101010101" pitchFamily="2" charset="-122"/>
              </a:rPr>
              <a:t> x86</a:t>
            </a:r>
            <a:r>
              <a:rPr lang="zh-CN" altLang="en-US" dirty="0">
                <a:latin typeface="宋体" panose="02010600030101010101" pitchFamily="2" charset="-122"/>
                <a:ea typeface="宋体" panose="02010600030101010101" pitchFamily="2" charset="-122"/>
              </a:rPr>
              <a:t>汇编、华为鲲鹏处理器 </a:t>
            </a:r>
            <a:r>
              <a:rPr lang="en-US" altLang="zh-CN" dirty="0">
                <a:latin typeface="宋体" panose="02010600030101010101" pitchFamily="2" charset="-122"/>
                <a:ea typeface="宋体" panose="02010600030101010101" pitchFamily="2" charset="-122"/>
              </a:rPr>
              <a:t>ARM</a:t>
            </a:r>
            <a:r>
              <a:rPr lang="zh-CN" altLang="en-US" dirty="0">
                <a:latin typeface="宋体" panose="02010600030101010101" pitchFamily="2" charset="-122"/>
                <a:ea typeface="宋体" panose="02010600030101010101" pitchFamily="2" charset="-122"/>
              </a:rPr>
              <a:t>汇编</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逆向分析技术</a:t>
            </a:r>
            <a:endParaRPr lang="en-US" altLang="zh-CN"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rPr>
              <a:t>静态</a:t>
            </a:r>
            <a:r>
              <a:rPr lang="zh-CN" altLang="en-US" dirty="0">
                <a:latin typeface="宋体" panose="02010600030101010101" pitchFamily="2" charset="-122"/>
                <a:ea typeface="宋体" panose="02010600030101010101" pitchFamily="2" charset="-122"/>
              </a:rPr>
              <a:t>逆向分析</a:t>
            </a:r>
            <a:endParaRPr lang="en-US" altLang="zh-CN"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动态逆向分析</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Windows</a:t>
            </a:r>
            <a:r>
              <a:rPr lang="zh-CN" altLang="en-US" dirty="0">
                <a:latin typeface="宋体" panose="02010600030101010101" pitchFamily="2" charset="-122"/>
                <a:ea typeface="宋体" panose="02010600030101010101" pitchFamily="2" charset="-122"/>
              </a:rPr>
              <a:t>内核</a:t>
            </a:r>
            <a:endParaRPr lang="en-US" altLang="zh-CN"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可执行文件结构</a:t>
            </a:r>
            <a:endParaRPr lang="en-US" altLang="zh-CN"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系统内核</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软件保护</a:t>
            </a:r>
            <a:endParaRPr lang="en-US" altLang="zh-CN" dirty="0">
              <a:latin typeface="宋体" panose="02010600030101010101" pitchFamily="2" charset="-122"/>
              <a:ea typeface="宋体" panose="02010600030101010101" pitchFamily="2" charset="-122"/>
            </a:endParaRPr>
          </a:p>
          <a:p>
            <a:endParaRPr lang="zh-CN"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zh-CN" altLang="en-US" dirty="0"/>
              <a:t>布尔运算</a:t>
            </a: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布尔表达式</a:t>
            </a:r>
          </a:p>
        </p:txBody>
      </p:sp>
      <p:sp>
        <p:nvSpPr>
          <p:cNvPr id="3" name="内容占位符 2"/>
          <p:cNvSpPr>
            <a:spLocks noGrp="1"/>
          </p:cNvSpPr>
          <p:nvPr>
            <p:ph idx="1"/>
          </p:nvPr>
        </p:nvSpPr>
        <p:spPr/>
        <p:txBody>
          <a:bodyPr/>
          <a:lstStyle/>
          <a:p>
            <a:r>
              <a:rPr dirty="0"/>
              <a:t>布尔表达式是一种返回布尔值（True或False）的表达式，由布尔变量和布尔运算符组成。例如，表达式 (A AND B) OR C 是一个典型的布尔表达式，用于描述逻辑关系。</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NOT</a:t>
            </a:r>
            <a:r>
              <a:rPr lang="zh-CN" altLang="en-US" dirty="0"/>
              <a:t>运算符</a:t>
            </a:r>
          </a:p>
        </p:txBody>
      </p:sp>
      <p:sp>
        <p:nvSpPr>
          <p:cNvPr id="3" name="内容占位符 2"/>
          <p:cNvSpPr>
            <a:spLocks noGrp="1"/>
          </p:cNvSpPr>
          <p:nvPr>
            <p:ph idx="1"/>
          </p:nvPr>
        </p:nvSpPr>
        <p:spPr/>
        <p:txBody>
          <a:bodyPr/>
          <a:lstStyle/>
          <a:p>
            <a:r>
              <a:rPr dirty="0"/>
              <a:t>NOT运算符用于反转一个布尔值的状态，通常表示为 ¬X 或 !X。下面的真值表显示了NOT运算的结果：</a:t>
            </a:r>
          </a:p>
        </p:txBody>
      </p:sp>
      <p:graphicFrame>
        <p:nvGraphicFramePr>
          <p:cNvPr id="4" name="表格 3"/>
          <p:cNvGraphicFramePr/>
          <p:nvPr>
            <p:custDataLst>
              <p:tags r:id="rId1"/>
            </p:custDataLst>
          </p:nvPr>
        </p:nvGraphicFramePr>
        <p:xfrm>
          <a:off x="4246880" y="3470275"/>
          <a:ext cx="3698240" cy="2266315"/>
        </p:xfrm>
        <a:graphic>
          <a:graphicData uri="http://schemas.openxmlformats.org/drawingml/2006/table">
            <a:tbl>
              <a:tblPr/>
              <a:tblGrid>
                <a:gridCol w="1849120">
                  <a:extLst>
                    <a:ext uri="{9D8B030D-6E8A-4147-A177-3AD203B41FA5}">
                      <a16:colId xmlns:a16="http://schemas.microsoft.com/office/drawing/2014/main" val="20000"/>
                    </a:ext>
                  </a:extLst>
                </a:gridCol>
                <a:gridCol w="1849120">
                  <a:extLst>
                    <a:ext uri="{9D8B030D-6E8A-4147-A177-3AD203B41FA5}">
                      <a16:colId xmlns:a16="http://schemas.microsoft.com/office/drawing/2014/main" val="20001"/>
                    </a:ext>
                  </a:extLst>
                </a:gridCol>
              </a:tblGrid>
              <a:tr h="728345">
                <a:tc>
                  <a:txBody>
                    <a:bodyPr/>
                    <a:lstStyle/>
                    <a:p>
                      <a:pPr indent="0" algn="l">
                        <a:lnSpc>
                          <a:spcPct val="150000"/>
                        </a:lnSpc>
                        <a:spcBef>
                          <a:spcPts val="0"/>
                        </a:spcBef>
                        <a:buClrTx/>
                        <a:buSzTx/>
                        <a:buNone/>
                      </a:pPr>
                      <a:r>
                        <a:rPr sz="2800" dirty="0">
                          <a:latin typeface="Times New Roman" panose="02020603050405020304" pitchFamily="18" charset="0"/>
                          <a:ea typeface="宋体" panose="02010600030101010101" pitchFamily="2" charset="-122"/>
                          <a:cs typeface="Times New Roman" panose="02020603050405020304" pitchFamily="18" charset="0"/>
                        </a:rPr>
                        <a:t>X</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l">
                        <a:lnSpc>
                          <a:spcPct val="150000"/>
                        </a:lnSpc>
                        <a:spcBef>
                          <a:spcPts val="0"/>
                        </a:spcBef>
                        <a:buClrTx/>
                        <a:buSzTx/>
                        <a:buNone/>
                      </a:pPr>
                      <a:r>
                        <a:rPr sz="2800" dirty="0">
                          <a:latin typeface="Times New Roman" panose="02020603050405020304" pitchFamily="18" charset="0"/>
                          <a:ea typeface="宋体" panose="02010600030101010101" pitchFamily="2" charset="-122"/>
                          <a:cs typeface="Times New Roman" panose="02020603050405020304" pitchFamily="18" charset="0"/>
                        </a:rPr>
                        <a:t>¬X</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0"/>
                  </a:ext>
                </a:extLst>
              </a:tr>
              <a:tr h="728345">
                <a:tc>
                  <a:txBody>
                    <a:bodyPr/>
                    <a:lstStyle/>
                    <a:p>
                      <a:pPr indent="0" algn="l">
                        <a:lnSpc>
                          <a:spcPct val="150000"/>
                        </a:lnSpc>
                        <a:spcBef>
                          <a:spcPts val="0"/>
                        </a:spcBef>
                        <a:buClrTx/>
                        <a:buSzTx/>
                        <a:buNone/>
                      </a:pPr>
                      <a:r>
                        <a:rPr sz="2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l">
                        <a:lnSpc>
                          <a:spcPct val="150000"/>
                        </a:lnSpc>
                        <a:spcBef>
                          <a:spcPts val="0"/>
                        </a:spcBef>
                        <a:buClrTx/>
                        <a:buSzTx/>
                        <a:buNone/>
                      </a:pPr>
                      <a:r>
                        <a:rPr sz="2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1"/>
                  </a:ext>
                </a:extLst>
              </a:tr>
              <a:tr h="809625">
                <a:tc>
                  <a:txBody>
                    <a:bodyPr/>
                    <a:lstStyle/>
                    <a:p>
                      <a:pPr indent="0" algn="l">
                        <a:lnSpc>
                          <a:spcPct val="150000"/>
                        </a:lnSpc>
                        <a:spcBef>
                          <a:spcPts val="0"/>
                        </a:spcBef>
                        <a:buClrTx/>
                        <a:buSzTx/>
                        <a:buNone/>
                      </a:pPr>
                      <a:r>
                        <a:rPr sz="2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l">
                        <a:lnSpc>
                          <a:spcPct val="150000"/>
                        </a:lnSpc>
                        <a:spcBef>
                          <a:spcPts val="0"/>
                        </a:spcBef>
                        <a:buClrTx/>
                        <a:buSzTx/>
                        <a:buNone/>
                      </a:pPr>
                      <a:r>
                        <a:rPr sz="2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AND</a:t>
            </a:r>
            <a:r>
              <a:rPr lang="zh-CN" altLang="en-US" dirty="0"/>
              <a:t>运算符</a:t>
            </a:r>
          </a:p>
        </p:txBody>
      </p:sp>
      <p:sp>
        <p:nvSpPr>
          <p:cNvPr id="3" name="内容占位符 2"/>
          <p:cNvSpPr>
            <a:spLocks noGrp="1"/>
          </p:cNvSpPr>
          <p:nvPr>
            <p:ph idx="1"/>
          </p:nvPr>
        </p:nvSpPr>
        <p:spPr/>
        <p:txBody>
          <a:bodyPr/>
          <a:lstStyle/>
          <a:p>
            <a:r>
              <a:rPr dirty="0"/>
              <a:t>AND运算符用于比较两个布尔值，只有当两个值都为真时，结果才为真。通常表示为 X AND Y。下面的真值表显示了AND运算的结果：</a:t>
            </a:r>
          </a:p>
        </p:txBody>
      </p:sp>
      <p:graphicFrame>
        <p:nvGraphicFramePr>
          <p:cNvPr id="5" name="表格 4"/>
          <p:cNvGraphicFramePr/>
          <p:nvPr>
            <p:custDataLst>
              <p:tags r:id="rId1"/>
            </p:custDataLst>
          </p:nvPr>
        </p:nvGraphicFramePr>
        <p:xfrm>
          <a:off x="3030855" y="3887470"/>
          <a:ext cx="5354955" cy="2743200"/>
        </p:xfrm>
        <a:graphic>
          <a:graphicData uri="http://schemas.openxmlformats.org/drawingml/2006/table">
            <a:tbl>
              <a:tblPr/>
              <a:tblGrid>
                <a:gridCol w="1784985">
                  <a:extLst>
                    <a:ext uri="{9D8B030D-6E8A-4147-A177-3AD203B41FA5}">
                      <a16:colId xmlns:a16="http://schemas.microsoft.com/office/drawing/2014/main" val="20000"/>
                    </a:ext>
                  </a:extLst>
                </a:gridCol>
                <a:gridCol w="1784985">
                  <a:extLst>
                    <a:ext uri="{9D8B030D-6E8A-4147-A177-3AD203B41FA5}">
                      <a16:colId xmlns:a16="http://schemas.microsoft.com/office/drawing/2014/main" val="20001"/>
                    </a:ext>
                  </a:extLst>
                </a:gridCol>
                <a:gridCol w="1784985">
                  <a:extLst>
                    <a:ext uri="{9D8B030D-6E8A-4147-A177-3AD203B41FA5}">
                      <a16:colId xmlns:a16="http://schemas.microsoft.com/office/drawing/2014/main" val="20002"/>
                    </a:ext>
                  </a:extLst>
                </a:gridCol>
              </a:tblGrid>
              <a:tr h="548640">
                <a:tc>
                  <a:txBody>
                    <a:bodyPr/>
                    <a:lstStyle/>
                    <a:p>
                      <a:pPr indent="0" algn="l">
                        <a:lnSpc>
                          <a:spcPct val="150000"/>
                        </a:lnSpc>
                        <a:spcBef>
                          <a:spcPts val="0"/>
                        </a:spcBef>
                        <a:buClrTx/>
                        <a:buSzTx/>
                        <a:buNone/>
                      </a:pPr>
                      <a:r>
                        <a:rPr sz="2400" dirty="0">
                          <a:latin typeface="Times New Roman" panose="02020603050405020304" pitchFamily="18" charset="0"/>
                          <a:ea typeface="宋体" panose="02010600030101010101" pitchFamily="2" charset="-122"/>
                          <a:cs typeface="Times New Roman" panose="02020603050405020304" pitchFamily="18" charset="0"/>
                        </a:rPr>
                        <a:t>X</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indent="0" algn="l">
                        <a:lnSpc>
                          <a:spcPct val="150000"/>
                        </a:lnSpc>
                        <a:spcBef>
                          <a:spcPts val="0"/>
                        </a:spcBef>
                        <a:buClrTx/>
                        <a:buSzTx/>
                        <a:buNone/>
                      </a:pPr>
                      <a:r>
                        <a:rPr sz="2400" dirty="0">
                          <a:latin typeface="Times New Roman" panose="02020603050405020304" pitchFamily="18" charset="0"/>
                          <a:ea typeface="宋体" panose="02010600030101010101" pitchFamily="2" charset="-122"/>
                          <a:cs typeface="Times New Roman" panose="02020603050405020304" pitchFamily="18" charset="0"/>
                        </a:rPr>
                        <a:t>Y</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indent="0" algn="l">
                        <a:lnSpc>
                          <a:spcPct val="150000"/>
                        </a:lnSpc>
                        <a:spcBef>
                          <a:spcPts val="0"/>
                        </a:spcBef>
                        <a:buClrTx/>
                        <a:buSzTx/>
                        <a:buNone/>
                      </a:pPr>
                      <a:r>
                        <a:rPr sz="2400" dirty="0">
                          <a:latin typeface="Times New Roman" panose="02020603050405020304" pitchFamily="18" charset="0"/>
                          <a:ea typeface="宋体" panose="02010600030101010101" pitchFamily="2" charset="-122"/>
                          <a:cs typeface="Times New Roman" panose="02020603050405020304" pitchFamily="18" charset="0"/>
                        </a:rPr>
                        <a:t>X AND Y</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0"/>
                  </a:ext>
                </a:extLst>
              </a:tr>
              <a:tr h="436245">
                <a:tc>
                  <a:txBody>
                    <a:bodyPr/>
                    <a:lstStyle/>
                    <a:p>
                      <a:pPr indent="0" algn="l">
                        <a:lnSpc>
                          <a:spcPct val="150000"/>
                        </a:lnSpc>
                        <a:spcBef>
                          <a:spcPts val="0"/>
                        </a:spcBef>
                        <a:buClrTx/>
                        <a:buSzTx/>
                        <a:buNone/>
                      </a:pPr>
                      <a:r>
                        <a:rPr sz="24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indent="0" algn="l">
                        <a:lnSpc>
                          <a:spcPct val="150000"/>
                        </a:lnSpc>
                        <a:spcBef>
                          <a:spcPts val="0"/>
                        </a:spcBef>
                        <a:buClrTx/>
                        <a:buSzTx/>
                        <a:buNone/>
                      </a:pPr>
                      <a:r>
                        <a:rPr sz="24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indent="0" algn="l">
                        <a:lnSpc>
                          <a:spcPct val="150000"/>
                        </a:lnSpc>
                        <a:spcBef>
                          <a:spcPts val="0"/>
                        </a:spcBef>
                        <a:buClrTx/>
                        <a:buSzTx/>
                        <a:buNone/>
                      </a:pPr>
                      <a:r>
                        <a:rPr sz="24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1"/>
                  </a:ext>
                </a:extLst>
              </a:tr>
              <a:tr h="462915">
                <a:tc>
                  <a:txBody>
                    <a:bodyPr/>
                    <a:lstStyle/>
                    <a:p>
                      <a:pPr indent="0" algn="l">
                        <a:lnSpc>
                          <a:spcPct val="150000"/>
                        </a:lnSpc>
                        <a:spcBef>
                          <a:spcPts val="0"/>
                        </a:spcBef>
                        <a:buClrTx/>
                        <a:buSzTx/>
                        <a:buNone/>
                      </a:pPr>
                      <a:r>
                        <a:rPr sz="24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indent="0" algn="l">
                        <a:lnSpc>
                          <a:spcPct val="150000"/>
                        </a:lnSpc>
                        <a:spcBef>
                          <a:spcPts val="0"/>
                        </a:spcBef>
                        <a:buClrTx/>
                        <a:buSzTx/>
                        <a:buNone/>
                      </a:pPr>
                      <a:r>
                        <a:rPr sz="24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indent="0" algn="l">
                        <a:lnSpc>
                          <a:spcPct val="150000"/>
                        </a:lnSpc>
                        <a:spcBef>
                          <a:spcPts val="0"/>
                        </a:spcBef>
                        <a:buClrTx/>
                        <a:buSzTx/>
                        <a:buNone/>
                      </a:pPr>
                      <a:r>
                        <a:rPr sz="24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2"/>
                  </a:ext>
                </a:extLst>
              </a:tr>
              <a:tr h="462915">
                <a:tc>
                  <a:txBody>
                    <a:bodyPr/>
                    <a:lstStyle/>
                    <a:p>
                      <a:pPr indent="0" algn="l">
                        <a:lnSpc>
                          <a:spcPct val="150000"/>
                        </a:lnSpc>
                        <a:spcBef>
                          <a:spcPts val="0"/>
                        </a:spcBef>
                        <a:buClrTx/>
                        <a:buSzTx/>
                        <a:buNone/>
                      </a:pPr>
                      <a:r>
                        <a:rPr sz="24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indent="0" algn="l">
                        <a:lnSpc>
                          <a:spcPct val="150000"/>
                        </a:lnSpc>
                        <a:spcBef>
                          <a:spcPts val="0"/>
                        </a:spcBef>
                        <a:buClrTx/>
                        <a:buSzTx/>
                        <a:buNone/>
                      </a:pPr>
                      <a:r>
                        <a:rPr sz="24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indent="0" algn="l">
                        <a:lnSpc>
                          <a:spcPct val="150000"/>
                        </a:lnSpc>
                        <a:spcBef>
                          <a:spcPts val="0"/>
                        </a:spcBef>
                        <a:buClrTx/>
                        <a:buSzTx/>
                        <a:buNone/>
                      </a:pPr>
                      <a:r>
                        <a:rPr sz="24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3"/>
                  </a:ext>
                </a:extLst>
              </a:tr>
              <a:tr h="473710">
                <a:tc>
                  <a:txBody>
                    <a:bodyPr/>
                    <a:lstStyle/>
                    <a:p>
                      <a:pPr indent="0" algn="l">
                        <a:lnSpc>
                          <a:spcPct val="150000"/>
                        </a:lnSpc>
                        <a:spcBef>
                          <a:spcPts val="0"/>
                        </a:spcBef>
                        <a:buClrTx/>
                        <a:buSzTx/>
                        <a:buNone/>
                      </a:pPr>
                      <a:r>
                        <a:rPr sz="24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indent="0" algn="l">
                        <a:lnSpc>
                          <a:spcPct val="150000"/>
                        </a:lnSpc>
                        <a:spcBef>
                          <a:spcPts val="0"/>
                        </a:spcBef>
                        <a:buClrTx/>
                        <a:buSzTx/>
                        <a:buNone/>
                      </a:pPr>
                      <a:r>
                        <a:rPr sz="24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indent="0" algn="l">
                        <a:lnSpc>
                          <a:spcPct val="150000"/>
                        </a:lnSpc>
                        <a:spcBef>
                          <a:spcPts val="0"/>
                        </a:spcBef>
                        <a:buClrTx/>
                        <a:buSzTx/>
                        <a:buNone/>
                      </a:pPr>
                      <a:r>
                        <a:rPr sz="24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OR</a:t>
            </a:r>
            <a:r>
              <a:rPr lang="zh-CN" altLang="en-US" dirty="0"/>
              <a:t>运算符</a:t>
            </a:r>
          </a:p>
        </p:txBody>
      </p:sp>
      <p:sp>
        <p:nvSpPr>
          <p:cNvPr id="3" name="内容占位符 2"/>
          <p:cNvSpPr>
            <a:spLocks noGrp="1"/>
          </p:cNvSpPr>
          <p:nvPr>
            <p:ph idx="1"/>
          </p:nvPr>
        </p:nvSpPr>
        <p:spPr/>
        <p:txBody>
          <a:bodyPr/>
          <a:lstStyle/>
          <a:p>
            <a:r>
              <a:rPr dirty="0"/>
              <a:t>OR运算符也比较两个布尔值，如果至少一个值为真，结果就是真。通常表示为 X OR Y。下面的真值表显示了OR运算的结果：</a:t>
            </a:r>
          </a:p>
        </p:txBody>
      </p:sp>
      <p:graphicFrame>
        <p:nvGraphicFramePr>
          <p:cNvPr id="5" name="表格 4"/>
          <p:cNvGraphicFramePr/>
          <p:nvPr>
            <p:custDataLst>
              <p:tags r:id="rId1"/>
            </p:custDataLst>
          </p:nvPr>
        </p:nvGraphicFramePr>
        <p:xfrm>
          <a:off x="3670300" y="3570605"/>
          <a:ext cx="4852035" cy="2541270"/>
        </p:xfrm>
        <a:graphic>
          <a:graphicData uri="http://schemas.openxmlformats.org/drawingml/2006/table">
            <a:tbl>
              <a:tblPr/>
              <a:tblGrid>
                <a:gridCol w="1617345">
                  <a:extLst>
                    <a:ext uri="{9D8B030D-6E8A-4147-A177-3AD203B41FA5}">
                      <a16:colId xmlns:a16="http://schemas.microsoft.com/office/drawing/2014/main" val="20000"/>
                    </a:ext>
                  </a:extLst>
                </a:gridCol>
                <a:gridCol w="1617345">
                  <a:extLst>
                    <a:ext uri="{9D8B030D-6E8A-4147-A177-3AD203B41FA5}">
                      <a16:colId xmlns:a16="http://schemas.microsoft.com/office/drawing/2014/main" val="20001"/>
                    </a:ext>
                  </a:extLst>
                </a:gridCol>
                <a:gridCol w="1617345">
                  <a:extLst>
                    <a:ext uri="{9D8B030D-6E8A-4147-A177-3AD203B41FA5}">
                      <a16:colId xmlns:a16="http://schemas.microsoft.com/office/drawing/2014/main" val="20002"/>
                    </a:ext>
                  </a:extLst>
                </a:gridCol>
              </a:tblGrid>
              <a:tr h="487680">
                <a:tc>
                  <a:txBody>
                    <a:bodyPr/>
                    <a:lstStyle/>
                    <a:p>
                      <a:pPr marL="68580" indent="0" algn="ctr">
                        <a:spcBef>
                          <a:spcPct val="0"/>
                        </a:spcBef>
                        <a:spcAft>
                          <a:spcPct val="0"/>
                        </a:spcAft>
                      </a:pPr>
                      <a:r>
                        <a:rPr sz="2800" dirty="0">
                          <a:latin typeface="Times New Roman" panose="02020603050405020304" pitchFamily="18" charset="0"/>
                          <a:ea typeface="宋体" panose="02010600030101010101" pitchFamily="2" charset="-122"/>
                          <a:cs typeface="Times New Roman" panose="02020603050405020304" pitchFamily="18" charset="0"/>
                        </a:rPr>
                        <a:t>X</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marL="68580" indent="0" algn="ctr">
                        <a:spcBef>
                          <a:spcPct val="0"/>
                        </a:spcBef>
                        <a:spcAft>
                          <a:spcPct val="0"/>
                        </a:spcAft>
                      </a:pPr>
                      <a:r>
                        <a:rPr sz="2800" dirty="0">
                          <a:latin typeface="Times New Roman" panose="02020603050405020304" pitchFamily="18" charset="0"/>
                          <a:ea typeface="宋体" panose="02010600030101010101" pitchFamily="2" charset="-122"/>
                          <a:cs typeface="Times New Roman" panose="02020603050405020304" pitchFamily="18" charset="0"/>
                        </a:rPr>
                        <a:t>Y</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marL="68580" indent="0" algn="ctr">
                        <a:spcBef>
                          <a:spcPct val="0"/>
                        </a:spcBef>
                        <a:spcAft>
                          <a:spcPct val="0"/>
                        </a:spcAft>
                      </a:pPr>
                      <a:r>
                        <a:rPr sz="2800" dirty="0">
                          <a:latin typeface="Times New Roman" panose="02020603050405020304" pitchFamily="18" charset="0"/>
                          <a:ea typeface="宋体" panose="02010600030101010101" pitchFamily="2" charset="-122"/>
                          <a:cs typeface="Times New Roman" panose="02020603050405020304" pitchFamily="18" charset="0"/>
                        </a:rPr>
                        <a:t>X OR Y</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0"/>
                  </a:ext>
                </a:extLst>
              </a:tr>
              <a:tr h="487680">
                <a:tc>
                  <a:txBody>
                    <a:bodyPr/>
                    <a:lstStyle/>
                    <a:p>
                      <a:pPr marL="68580" indent="0" algn="ctr">
                        <a:spcBef>
                          <a:spcPct val="0"/>
                        </a:spcBef>
                        <a:spcAft>
                          <a:spcPct val="0"/>
                        </a:spcAft>
                      </a:pPr>
                      <a:r>
                        <a:rPr sz="2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marL="68580" indent="0" algn="ctr">
                        <a:spcBef>
                          <a:spcPct val="0"/>
                        </a:spcBef>
                        <a:spcAft>
                          <a:spcPct val="0"/>
                        </a:spcAft>
                      </a:pPr>
                      <a:r>
                        <a:rPr sz="2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marL="68580" indent="0" algn="ctr">
                        <a:spcBef>
                          <a:spcPct val="0"/>
                        </a:spcBef>
                        <a:spcAft>
                          <a:spcPct val="0"/>
                        </a:spcAft>
                      </a:pPr>
                      <a:r>
                        <a:rPr sz="2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1"/>
                  </a:ext>
                </a:extLst>
              </a:tr>
              <a:tr h="518160">
                <a:tc>
                  <a:txBody>
                    <a:bodyPr/>
                    <a:lstStyle/>
                    <a:p>
                      <a:pPr marL="68580" indent="0" algn="ctr">
                        <a:spcBef>
                          <a:spcPct val="0"/>
                        </a:spcBef>
                        <a:spcAft>
                          <a:spcPct val="0"/>
                        </a:spcAft>
                      </a:pPr>
                      <a:r>
                        <a:rPr sz="2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marL="68580" indent="0" algn="ctr">
                        <a:spcBef>
                          <a:spcPct val="0"/>
                        </a:spcBef>
                        <a:spcAft>
                          <a:spcPct val="0"/>
                        </a:spcAft>
                      </a:pPr>
                      <a:r>
                        <a:rPr sz="2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marL="68580" indent="0" algn="ctr">
                        <a:spcBef>
                          <a:spcPct val="0"/>
                        </a:spcBef>
                        <a:spcAft>
                          <a:spcPct val="0"/>
                        </a:spcAft>
                      </a:pPr>
                      <a:r>
                        <a:rPr sz="2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2"/>
                  </a:ext>
                </a:extLst>
              </a:tr>
              <a:tr h="517525">
                <a:tc>
                  <a:txBody>
                    <a:bodyPr/>
                    <a:lstStyle/>
                    <a:p>
                      <a:pPr marL="68580" indent="0" algn="ctr">
                        <a:spcBef>
                          <a:spcPct val="0"/>
                        </a:spcBef>
                        <a:spcAft>
                          <a:spcPct val="0"/>
                        </a:spcAft>
                      </a:pPr>
                      <a:r>
                        <a:rPr sz="2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marL="68580" indent="0" algn="ctr">
                        <a:spcBef>
                          <a:spcPct val="0"/>
                        </a:spcBef>
                        <a:spcAft>
                          <a:spcPct val="0"/>
                        </a:spcAft>
                      </a:pPr>
                      <a:r>
                        <a:rPr sz="2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marL="68580" indent="0" algn="ctr">
                        <a:spcBef>
                          <a:spcPct val="0"/>
                        </a:spcBef>
                        <a:spcAft>
                          <a:spcPct val="0"/>
                        </a:spcAft>
                      </a:pPr>
                      <a:r>
                        <a:rPr sz="2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3"/>
                  </a:ext>
                </a:extLst>
              </a:tr>
              <a:tr h="530225">
                <a:tc>
                  <a:txBody>
                    <a:bodyPr/>
                    <a:lstStyle/>
                    <a:p>
                      <a:pPr marL="68580" indent="0" algn="ctr">
                        <a:spcBef>
                          <a:spcPct val="0"/>
                        </a:spcBef>
                        <a:spcAft>
                          <a:spcPct val="0"/>
                        </a:spcAft>
                      </a:pPr>
                      <a:r>
                        <a:rPr sz="2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marL="68580" indent="0" algn="ctr">
                        <a:spcBef>
                          <a:spcPct val="0"/>
                        </a:spcBef>
                        <a:spcAft>
                          <a:spcPct val="0"/>
                        </a:spcAft>
                      </a:pPr>
                      <a:r>
                        <a:rPr sz="2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marL="68580" indent="0" algn="ctr">
                        <a:spcBef>
                          <a:spcPct val="0"/>
                        </a:spcBef>
                        <a:spcAft>
                          <a:spcPct val="0"/>
                        </a:spcAft>
                      </a:pPr>
                      <a:r>
                        <a:rPr sz="2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运算符的优先级</a:t>
            </a:r>
          </a:p>
        </p:txBody>
      </p:sp>
      <p:sp>
        <p:nvSpPr>
          <p:cNvPr id="3" name="内容占位符 2"/>
          <p:cNvSpPr>
            <a:spLocks noGrp="1"/>
          </p:cNvSpPr>
          <p:nvPr>
            <p:ph idx="1"/>
          </p:nvPr>
        </p:nvSpPr>
        <p:spPr>
          <a:xfrm>
            <a:off x="838200" y="1680209"/>
            <a:ext cx="10515600" cy="4170363"/>
          </a:xfrm>
        </p:spPr>
        <p:txBody>
          <a:bodyPr/>
          <a:lstStyle/>
          <a:p>
            <a:r>
              <a:rPr dirty="0"/>
              <a:t>在涉及多个运算符的布尔表达式中，理解各运算符的优先级是关键。如下表所示，NOT运算符拥有最高的优先级，其次分别是AND和OR运算符。为了消除歧义并确保表达式按照预期的顺序求值，建议使用小括号来明确指定求值的顺序：</a:t>
            </a:r>
          </a:p>
        </p:txBody>
      </p:sp>
      <p:graphicFrame>
        <p:nvGraphicFramePr>
          <p:cNvPr id="4" name="表格 3"/>
          <p:cNvGraphicFramePr/>
          <p:nvPr>
            <p:custDataLst>
              <p:tags r:id="rId1"/>
            </p:custDataLst>
          </p:nvPr>
        </p:nvGraphicFramePr>
        <p:xfrm>
          <a:off x="4025265" y="4415790"/>
          <a:ext cx="4141470" cy="1338580"/>
        </p:xfrm>
        <a:graphic>
          <a:graphicData uri="http://schemas.openxmlformats.org/drawingml/2006/table">
            <a:tbl>
              <a:tblPr/>
              <a:tblGrid>
                <a:gridCol w="2070735">
                  <a:extLst>
                    <a:ext uri="{9D8B030D-6E8A-4147-A177-3AD203B41FA5}">
                      <a16:colId xmlns:a16="http://schemas.microsoft.com/office/drawing/2014/main" val="20000"/>
                    </a:ext>
                  </a:extLst>
                </a:gridCol>
                <a:gridCol w="2070735">
                  <a:extLst>
                    <a:ext uri="{9D8B030D-6E8A-4147-A177-3AD203B41FA5}">
                      <a16:colId xmlns:a16="http://schemas.microsoft.com/office/drawing/2014/main" val="20001"/>
                    </a:ext>
                  </a:extLst>
                </a:gridCol>
              </a:tblGrid>
              <a:tr h="334645">
                <a:tc>
                  <a:txBody>
                    <a:bodyPr/>
                    <a:lstStyle/>
                    <a:p>
                      <a:pPr marL="68580" indent="0" algn="ctr">
                        <a:spcBef>
                          <a:spcPct val="0"/>
                        </a:spcBef>
                        <a:spcAft>
                          <a:spcPct val="0"/>
                        </a:spcAft>
                      </a:pPr>
                      <a:r>
                        <a:rPr sz="2000" dirty="0">
                          <a:latin typeface="Times New Roman" panose="02020603050405020304" pitchFamily="18" charset="0"/>
                          <a:ea typeface="宋体" panose="02010600030101010101" pitchFamily="2" charset="-122"/>
                          <a:cs typeface="Times New Roman" panose="02020603050405020304" pitchFamily="18" charset="0"/>
                        </a:rPr>
                        <a:t>优先级</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marL="68580" indent="0" algn="ctr">
                        <a:spcBef>
                          <a:spcPct val="0"/>
                        </a:spcBef>
                        <a:spcAft>
                          <a:spcPct val="0"/>
                        </a:spcAft>
                      </a:pPr>
                      <a:r>
                        <a:rPr sz="2000" dirty="0">
                          <a:latin typeface="Times New Roman" panose="02020603050405020304" pitchFamily="18" charset="0"/>
                          <a:ea typeface="宋体" panose="02010600030101010101" pitchFamily="2" charset="-122"/>
                          <a:cs typeface="Times New Roman" panose="02020603050405020304" pitchFamily="18" charset="0"/>
                        </a:rPr>
                        <a:t>运算符</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0"/>
                  </a:ext>
                </a:extLst>
              </a:tr>
              <a:tr h="334645">
                <a:tc>
                  <a:txBody>
                    <a:bodyPr/>
                    <a:lstStyle/>
                    <a:p>
                      <a:pPr marL="68580" indent="0" algn="ctr">
                        <a:spcBef>
                          <a:spcPct val="0"/>
                        </a:spcBef>
                        <a:spcAft>
                          <a:spcPct val="0"/>
                        </a:spcAft>
                      </a:pPr>
                      <a:r>
                        <a:rPr sz="2000" dirty="0">
                          <a:latin typeface="Times New Roman" panose="02020603050405020304" pitchFamily="18" charset="0"/>
                          <a:ea typeface="宋体" panose="02010600030101010101" pitchFamily="2" charset="-122"/>
                          <a:cs typeface="Times New Roman" panose="02020603050405020304" pitchFamily="18" charset="0"/>
                        </a:rPr>
                        <a:t>1</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marL="68580" indent="0" algn="ctr">
                        <a:spcBef>
                          <a:spcPct val="0"/>
                        </a:spcBef>
                        <a:spcAft>
                          <a:spcPct val="0"/>
                        </a:spcAft>
                      </a:pPr>
                      <a:r>
                        <a:rPr sz="2000" dirty="0">
                          <a:latin typeface="Times New Roman" panose="02020603050405020304" pitchFamily="18" charset="0"/>
                          <a:ea typeface="宋体" panose="02010600030101010101" pitchFamily="2" charset="-122"/>
                          <a:cs typeface="Times New Roman" panose="02020603050405020304" pitchFamily="18" charset="0"/>
                        </a:rPr>
                        <a:t>NOT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1"/>
                  </a:ext>
                </a:extLst>
              </a:tr>
              <a:tr h="334645">
                <a:tc>
                  <a:txBody>
                    <a:bodyPr/>
                    <a:lstStyle/>
                    <a:p>
                      <a:pPr marL="68580" indent="0" algn="ctr">
                        <a:spcBef>
                          <a:spcPct val="0"/>
                        </a:spcBef>
                        <a:spcAft>
                          <a:spcPct val="0"/>
                        </a:spcAft>
                      </a:pPr>
                      <a:r>
                        <a:rPr sz="2000" dirty="0">
                          <a:latin typeface="Times New Roman" panose="02020603050405020304" pitchFamily="18" charset="0"/>
                          <a:ea typeface="宋体" panose="02010600030101010101" pitchFamily="2" charset="-122"/>
                          <a:cs typeface="Times New Roman" panose="02020603050405020304" pitchFamily="18" charset="0"/>
                        </a:rPr>
                        <a:t>2</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marL="68580" indent="0" algn="ctr">
                        <a:spcBef>
                          <a:spcPct val="0"/>
                        </a:spcBef>
                        <a:spcAft>
                          <a:spcPct val="0"/>
                        </a:spcAft>
                      </a:pPr>
                      <a:r>
                        <a:rPr sz="2000" dirty="0">
                          <a:latin typeface="Times New Roman" panose="02020603050405020304" pitchFamily="18" charset="0"/>
                          <a:ea typeface="宋体" panose="02010600030101010101" pitchFamily="2" charset="-122"/>
                          <a:cs typeface="Times New Roman" panose="02020603050405020304" pitchFamily="18" charset="0"/>
                        </a:rPr>
                        <a:t>AND</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2"/>
                  </a:ext>
                </a:extLst>
              </a:tr>
              <a:tr h="334645">
                <a:tc>
                  <a:txBody>
                    <a:bodyPr/>
                    <a:lstStyle/>
                    <a:p>
                      <a:pPr marL="68580" indent="0" algn="ctr">
                        <a:spcBef>
                          <a:spcPct val="0"/>
                        </a:spcBef>
                        <a:spcAft>
                          <a:spcPct val="0"/>
                        </a:spcAft>
                      </a:pPr>
                      <a:r>
                        <a:rPr sz="2000" dirty="0">
                          <a:latin typeface="Times New Roman" panose="02020603050405020304" pitchFamily="18" charset="0"/>
                          <a:ea typeface="宋体" panose="02010600030101010101" pitchFamily="2" charset="-122"/>
                          <a:cs typeface="Times New Roman" panose="02020603050405020304" pitchFamily="18" charset="0"/>
                        </a:rPr>
                        <a:t>3</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marL="68580" indent="0" algn="ctr">
                        <a:spcBef>
                          <a:spcPct val="0"/>
                        </a:spcBef>
                        <a:spcAft>
                          <a:spcPct val="0"/>
                        </a:spcAft>
                      </a:pPr>
                      <a:r>
                        <a:rPr sz="2000" dirty="0">
                          <a:latin typeface="Times New Roman" panose="02020603050405020304" pitchFamily="18" charset="0"/>
                          <a:ea typeface="宋体" panose="02010600030101010101" pitchFamily="2" charset="-122"/>
                          <a:cs typeface="Times New Roman" panose="02020603050405020304" pitchFamily="18" charset="0"/>
                        </a:rPr>
                        <a:t>OR</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布尔函数的真值表</a:t>
            </a:r>
          </a:p>
        </p:txBody>
      </p:sp>
      <p:sp>
        <p:nvSpPr>
          <p:cNvPr id="3" name="内容占位符 2"/>
          <p:cNvSpPr>
            <a:spLocks noGrp="1"/>
          </p:cNvSpPr>
          <p:nvPr>
            <p:ph idx="1"/>
          </p:nvPr>
        </p:nvSpPr>
        <p:spPr/>
        <p:txBody>
          <a:bodyPr>
            <a:normAutofit fontScale="80000"/>
          </a:bodyPr>
          <a:lstStyle/>
          <a:p>
            <a:r>
              <a:rPr dirty="0"/>
              <a:t>布尔函数的真值表是一种表格方法，用于系统地展示布尔函数对于不同输入组合的输出结果。它对于理解和分析布尔函数非常有帮助，特别是在设计逻辑电路和编程中进行决策时。</a:t>
            </a:r>
          </a:p>
          <a:p>
            <a:r>
              <a:rPr dirty="0"/>
              <a:t>要构建布尔函数的真值表，需要列出所有可能的输入组合及其对应的输出结果。对于包含n个变量的布尔函数，真值表将有2行，每行对应一种可能的输入组合。</a:t>
            </a:r>
          </a:p>
          <a:p>
            <a:r>
              <a:rPr dirty="0"/>
              <a:t>真值表通常分为两部分：</a:t>
            </a:r>
          </a:p>
          <a:p>
            <a:r>
              <a:rPr dirty="0"/>
              <a:t></a:t>
            </a:r>
            <a:r>
              <a:rPr b="1" dirty="0"/>
              <a:t>输入列</a:t>
            </a:r>
            <a:r>
              <a:rPr dirty="0"/>
              <a:t>：列出了所有变量的所有可能组合。</a:t>
            </a:r>
          </a:p>
          <a:p>
            <a:r>
              <a:rPr dirty="0"/>
              <a:t></a:t>
            </a:r>
            <a:r>
              <a:rPr b="1" dirty="0"/>
              <a:t>输出列：</a:t>
            </a:r>
            <a:r>
              <a:rPr dirty="0"/>
              <a:t>显示了对应于每种输入组合的布尔函数的结果。</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布尔函数的真值表</a:t>
            </a:r>
          </a:p>
        </p:txBody>
      </p:sp>
      <p:sp>
        <p:nvSpPr>
          <p:cNvPr id="3" name="内容占位符 2"/>
          <p:cNvSpPr>
            <a:spLocks noGrp="1"/>
          </p:cNvSpPr>
          <p:nvPr>
            <p:ph idx="1"/>
          </p:nvPr>
        </p:nvSpPr>
        <p:spPr>
          <a:xfrm>
            <a:off x="838200" y="1635759"/>
            <a:ext cx="10515600" cy="4170363"/>
          </a:xfrm>
        </p:spPr>
        <p:txBody>
          <a:bodyPr>
            <a:normAutofit/>
          </a:bodyPr>
          <a:lstStyle/>
          <a:p>
            <a:pPr algn="ctr"/>
            <a:r>
              <a:rPr dirty="0"/>
              <a:t>F(X,Y, S) =(Y ⋀S) ⋁(X ⋀¬S)</a:t>
            </a:r>
          </a:p>
        </p:txBody>
      </p:sp>
      <p:graphicFrame>
        <p:nvGraphicFramePr>
          <p:cNvPr id="4" name="表格 3"/>
          <p:cNvGraphicFramePr/>
          <p:nvPr>
            <p:custDataLst>
              <p:tags r:id="rId1"/>
            </p:custDataLst>
          </p:nvPr>
        </p:nvGraphicFramePr>
        <p:xfrm>
          <a:off x="1438910" y="2328545"/>
          <a:ext cx="8823325" cy="3797935"/>
        </p:xfrm>
        <a:graphic>
          <a:graphicData uri="http://schemas.openxmlformats.org/drawingml/2006/table">
            <a:tbl>
              <a:tblPr/>
              <a:tblGrid>
                <a:gridCol w="1260475">
                  <a:extLst>
                    <a:ext uri="{9D8B030D-6E8A-4147-A177-3AD203B41FA5}">
                      <a16:colId xmlns:a16="http://schemas.microsoft.com/office/drawing/2014/main" val="20000"/>
                    </a:ext>
                  </a:extLst>
                </a:gridCol>
                <a:gridCol w="1260475">
                  <a:extLst>
                    <a:ext uri="{9D8B030D-6E8A-4147-A177-3AD203B41FA5}">
                      <a16:colId xmlns:a16="http://schemas.microsoft.com/office/drawing/2014/main" val="20001"/>
                    </a:ext>
                  </a:extLst>
                </a:gridCol>
                <a:gridCol w="1260475">
                  <a:extLst>
                    <a:ext uri="{9D8B030D-6E8A-4147-A177-3AD203B41FA5}">
                      <a16:colId xmlns:a16="http://schemas.microsoft.com/office/drawing/2014/main" val="20002"/>
                    </a:ext>
                  </a:extLst>
                </a:gridCol>
                <a:gridCol w="1260475">
                  <a:extLst>
                    <a:ext uri="{9D8B030D-6E8A-4147-A177-3AD203B41FA5}">
                      <a16:colId xmlns:a16="http://schemas.microsoft.com/office/drawing/2014/main" val="20003"/>
                    </a:ext>
                  </a:extLst>
                </a:gridCol>
                <a:gridCol w="1260475">
                  <a:extLst>
                    <a:ext uri="{9D8B030D-6E8A-4147-A177-3AD203B41FA5}">
                      <a16:colId xmlns:a16="http://schemas.microsoft.com/office/drawing/2014/main" val="20004"/>
                    </a:ext>
                  </a:extLst>
                </a:gridCol>
                <a:gridCol w="1260475">
                  <a:extLst>
                    <a:ext uri="{9D8B030D-6E8A-4147-A177-3AD203B41FA5}">
                      <a16:colId xmlns:a16="http://schemas.microsoft.com/office/drawing/2014/main" val="20005"/>
                    </a:ext>
                  </a:extLst>
                </a:gridCol>
                <a:gridCol w="1260475">
                  <a:extLst>
                    <a:ext uri="{9D8B030D-6E8A-4147-A177-3AD203B41FA5}">
                      <a16:colId xmlns:a16="http://schemas.microsoft.com/office/drawing/2014/main" val="20006"/>
                    </a:ext>
                  </a:extLst>
                </a:gridCol>
              </a:tblGrid>
              <a:tr h="419100">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X</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Y</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S</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Y ⋀S</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¬S</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X ⋀¬S</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F(X,Y, S)</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0"/>
                  </a:ext>
                </a:extLst>
              </a:tr>
              <a:tr h="419100">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1"/>
                  </a:ext>
                </a:extLst>
              </a:tr>
              <a:tr h="419100">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2"/>
                  </a:ext>
                </a:extLst>
              </a:tr>
              <a:tr h="419100">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3"/>
                  </a:ext>
                </a:extLst>
              </a:tr>
              <a:tr h="419100">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4"/>
                  </a:ext>
                </a:extLst>
              </a:tr>
              <a:tr h="419100">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5"/>
                  </a:ext>
                </a:extLst>
              </a:tr>
              <a:tr h="419100">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6"/>
                  </a:ext>
                </a:extLst>
              </a:tr>
              <a:tr h="419100">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7"/>
                  </a:ext>
                </a:extLst>
              </a:tr>
              <a:tr h="445135">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F</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tc>
                  <a:txBody>
                    <a:bodyPr/>
                    <a:lstStyle/>
                    <a:p>
                      <a:pPr indent="0" algn="ctr">
                        <a:lnSpc>
                          <a:spcPct val="150000"/>
                        </a:lnSpc>
                        <a:spcBef>
                          <a:spcPts val="0"/>
                        </a:spcBef>
                        <a:buClrTx/>
                        <a:buSzTx/>
                        <a:buNone/>
                      </a:pPr>
                      <a:r>
                        <a:rPr sz="1800" dirty="0">
                          <a:latin typeface="Times New Roman" panose="02020603050405020304" pitchFamily="18" charset="0"/>
                          <a:ea typeface="宋体" panose="02010600030101010101" pitchFamily="2" charset="-122"/>
                          <a:cs typeface="Times New Roman" panose="02020603050405020304" pitchFamily="18" charset="0"/>
                        </a:rPr>
                        <a:t>T</a:t>
                      </a: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882802"/>
            <a:ext cx="12192000" cy="1405305"/>
          </a:xfrm>
        </p:spPr>
        <p:txBody>
          <a:bodyPr>
            <a:normAutofit fontScale="90000"/>
          </a:bodyPr>
          <a:lstStyle/>
          <a:p>
            <a:pPr algn="ctr">
              <a:lnSpc>
                <a:spcPct val="150000"/>
              </a:lnSpc>
            </a:pPr>
            <a:r>
              <a:rPr lang="zh-CN" altLang="en-US" sz="4400" b="1" i="0" dirty="0">
                <a:solidFill>
                  <a:schemeClr val="tx1"/>
                </a:solidFill>
                <a:ea typeface="宋体" panose="02010600030101010101" pitchFamily="2" charset="-122"/>
              </a:rPr>
              <a:t>汇编语言与逆向技术</a:t>
            </a:r>
            <a:br>
              <a:rPr lang="en-US" i="0" dirty="0">
                <a:solidFill>
                  <a:schemeClr val="tx1"/>
                </a:solidFill>
                <a:ea typeface="宋体" panose="02010600030101010101" pitchFamily="2" charset="-122"/>
              </a:rPr>
            </a:br>
            <a:r>
              <a:rPr lang="zh-CN" altLang="en-US" sz="3600" b="1" dirty="0">
                <a:solidFill>
                  <a:srgbClr val="7030A0"/>
                </a:solidFill>
              </a:rPr>
              <a:t>第</a:t>
            </a:r>
            <a:r>
              <a:rPr lang="en-US" altLang="zh-CN" sz="3600" b="1" dirty="0">
                <a:solidFill>
                  <a:srgbClr val="7030A0"/>
                </a:solidFill>
              </a:rPr>
              <a:t>1</a:t>
            </a:r>
            <a:r>
              <a:rPr lang="zh-CN" altLang="en-US" sz="3600" b="1" dirty="0">
                <a:solidFill>
                  <a:srgbClr val="7030A0"/>
                </a:solidFill>
              </a:rPr>
              <a:t>章 基本概念</a:t>
            </a:r>
            <a:endParaRPr lang="en-US" sz="2800" b="1" dirty="0">
              <a:solidFill>
                <a:srgbClr val="7030A0"/>
              </a:solidFill>
              <a:ea typeface="宋体" panose="02010600030101010101" pitchFamily="2" charset="-122"/>
            </a:endParaRPr>
          </a:p>
        </p:txBody>
      </p:sp>
      <p:sp>
        <p:nvSpPr>
          <p:cNvPr id="5" name="Title 1"/>
          <p:cNvSpPr txBox="1">
            <a:spLocks/>
          </p:cNvSpPr>
          <p:nvPr/>
        </p:nvSpPr>
        <p:spPr bwMode="auto">
          <a:xfrm>
            <a:off x="0" y="3626471"/>
            <a:ext cx="12192000" cy="1301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300" b="1" i="1" kern="1200">
                <a:solidFill>
                  <a:schemeClr val="bg1"/>
                </a:solidFill>
                <a:latin typeface="+mj-lt"/>
                <a:ea typeface="+mj-ea"/>
                <a:cs typeface="+mj-cs"/>
              </a:defRPr>
            </a:lvl1pPr>
            <a:lvl2pPr algn="ctr" rtl="0" fontAlgn="base">
              <a:spcBef>
                <a:spcPct val="0"/>
              </a:spcBef>
              <a:spcAft>
                <a:spcPct val="0"/>
              </a:spcAft>
              <a:defRPr sz="4200" b="1" i="1">
                <a:solidFill>
                  <a:schemeClr val="tx1"/>
                </a:solidFill>
                <a:latin typeface="Arial" charset="0"/>
              </a:defRPr>
            </a:lvl2pPr>
            <a:lvl3pPr algn="ctr" rtl="0" fontAlgn="base">
              <a:spcBef>
                <a:spcPct val="0"/>
              </a:spcBef>
              <a:spcAft>
                <a:spcPct val="0"/>
              </a:spcAft>
              <a:defRPr sz="4200" b="1" i="1">
                <a:solidFill>
                  <a:schemeClr val="tx1"/>
                </a:solidFill>
                <a:latin typeface="Arial" charset="0"/>
              </a:defRPr>
            </a:lvl3pPr>
            <a:lvl4pPr algn="ctr" rtl="0" fontAlgn="base">
              <a:spcBef>
                <a:spcPct val="0"/>
              </a:spcBef>
              <a:spcAft>
                <a:spcPct val="0"/>
              </a:spcAft>
              <a:defRPr sz="4200" b="1" i="1">
                <a:solidFill>
                  <a:schemeClr val="tx1"/>
                </a:solidFill>
                <a:latin typeface="Arial" charset="0"/>
              </a:defRPr>
            </a:lvl4pPr>
            <a:lvl5pPr algn="ctr" rtl="0" fontAlgn="base">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a:lstStyle>
          <a:p>
            <a:pPr algn="ctr" defTabSz="914400"/>
            <a:r>
              <a:rPr lang="zh-CN" altLang="en-US" sz="3600" b="0" i="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王志、李旭昇、过辰锴、邓琮弋</a:t>
            </a:r>
            <a:r>
              <a:rPr lang="en-US" altLang="zh-CN" sz="3600" b="0" i="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algn="ctr" defTabSz="914400"/>
            <a:r>
              <a:rPr lang="en-US" altLang="zh-CN" sz="2400" b="0" i="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zwang@nankai.edu.cn</a:t>
            </a:r>
          </a:p>
        </p:txBody>
      </p:sp>
      <p:sp>
        <p:nvSpPr>
          <p:cNvPr id="4" name="Title 1"/>
          <p:cNvSpPr txBox="1">
            <a:spLocks/>
          </p:cNvSpPr>
          <p:nvPr/>
        </p:nvSpPr>
        <p:spPr bwMode="auto">
          <a:xfrm>
            <a:off x="0" y="5179843"/>
            <a:ext cx="12192000" cy="1678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300" b="1" i="1" kern="1200">
                <a:solidFill>
                  <a:schemeClr val="bg1"/>
                </a:solidFill>
                <a:latin typeface="+mj-lt"/>
                <a:ea typeface="+mj-ea"/>
                <a:cs typeface="+mj-cs"/>
              </a:defRPr>
            </a:lvl1pPr>
            <a:lvl2pPr algn="ctr" rtl="0" fontAlgn="base">
              <a:spcBef>
                <a:spcPct val="0"/>
              </a:spcBef>
              <a:spcAft>
                <a:spcPct val="0"/>
              </a:spcAft>
              <a:defRPr sz="4200" b="1" i="1">
                <a:solidFill>
                  <a:schemeClr val="tx1"/>
                </a:solidFill>
                <a:latin typeface="Arial" charset="0"/>
              </a:defRPr>
            </a:lvl2pPr>
            <a:lvl3pPr algn="ctr" rtl="0" fontAlgn="base">
              <a:spcBef>
                <a:spcPct val="0"/>
              </a:spcBef>
              <a:spcAft>
                <a:spcPct val="0"/>
              </a:spcAft>
              <a:defRPr sz="4200" b="1" i="1">
                <a:solidFill>
                  <a:schemeClr val="tx1"/>
                </a:solidFill>
                <a:latin typeface="Arial" charset="0"/>
              </a:defRPr>
            </a:lvl3pPr>
            <a:lvl4pPr algn="ctr" rtl="0" fontAlgn="base">
              <a:spcBef>
                <a:spcPct val="0"/>
              </a:spcBef>
              <a:spcAft>
                <a:spcPct val="0"/>
              </a:spcAft>
              <a:defRPr sz="4200" b="1" i="1">
                <a:solidFill>
                  <a:schemeClr val="tx1"/>
                </a:solidFill>
                <a:latin typeface="Arial" charset="0"/>
              </a:defRPr>
            </a:lvl4pPr>
            <a:lvl5pPr algn="ctr" rtl="0" fontAlgn="base">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a:lstStyle>
          <a:p>
            <a:pPr algn="ctr" defTabSz="914400">
              <a:lnSpc>
                <a:spcPct val="150000"/>
              </a:lnSpc>
            </a:pPr>
            <a:r>
              <a:rPr lang="zh-CN" altLang="en-US" sz="2400" i="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南开大学 网络空间安全学院</a:t>
            </a:r>
            <a:endParaRPr lang="en-US" altLang="zh-CN" sz="2400" i="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endParaRPr>
          </a:p>
          <a:p>
            <a:pPr algn="ctr" defTabSz="914400">
              <a:lnSpc>
                <a:spcPct val="150000"/>
              </a:lnSpc>
            </a:pPr>
            <a:r>
              <a:rPr lang="en-US" altLang="zh-CN" sz="2400" i="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2025-2026</a:t>
            </a:r>
            <a:r>
              <a:rPr lang="zh-CN" altLang="en-US" sz="2400" i="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学年</a:t>
            </a:r>
            <a:endParaRPr lang="en-US" altLang="zh-CN" sz="2400" i="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1506079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TUwYWYzYWQ0MzQ1NDY2Mzc2ZWMzNGFiMjgzYjM0NWYifQ=="/>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6.xml><?xml version="1.0" encoding="utf-8"?>
<p:tagLst xmlns:a="http://schemas.openxmlformats.org/drawingml/2006/main" xmlns:r="http://schemas.openxmlformats.org/officeDocument/2006/relationships" xmlns:p="http://schemas.openxmlformats.org/presentationml/2006/main">
  <p:tag name="RAINPROBLEM" val="FillBlank"/>
  <p:tag name="PROBLEMHASREMARK" val="True"/>
  <p:tag name="PROBLEMBLANKKEYWORD" val="填空"/>
  <p:tag name="PROBLEMBLANK" val="[{&quot;num&quot;:1,&quot;caseSensitive&quot;:false,&quot;fuzzyMatch&quot;:false,&quot;Score&quot;:2.0,&quot;answers&quot;:[&quot;10011&quot;]}]"/>
  <p:tag name="PROBLEMSCORE" val="2.0"/>
</p:tagLst>
</file>

<file path=ppt/tags/tag11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119.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20.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21.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2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1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3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3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3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3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3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9.xml><?xml version="1.0" encoding="utf-8"?>
<p:tagLst xmlns:a="http://schemas.openxmlformats.org/drawingml/2006/main" xmlns:r="http://schemas.openxmlformats.org/officeDocument/2006/relationships" xmlns:p="http://schemas.openxmlformats.org/presentationml/2006/main">
  <p:tag name="RAINPROBLEM" val="ShortAnswer"/>
  <p:tag name="PROBLEMHASREMARK" val="True"/>
  <p:tag name="PROBLEMVOICEALLOWED" val="False"/>
  <p:tag name="PROBLEMSCORE" val="10.0"/>
  <p:tag name="PROBLEMREMARK" val="4D&#10;0100-&gt;4&#10;1101-&gt;D"/>
</p:tagLst>
</file>

<file path=ppt/tags/tag15.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50.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5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5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53.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54.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55.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5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6.xml><?xml version="1.0" encoding="utf-8"?>
<p:tagLst xmlns:a="http://schemas.openxmlformats.org/drawingml/2006/main" xmlns:r="http://schemas.openxmlformats.org/officeDocument/2006/relationships" xmlns:p="http://schemas.openxmlformats.org/presentationml/2006/main">
  <p:tag name="RAINPROBLEM" val="ShortAnswer"/>
  <p:tag name="PROBLEMHASREMARK" val="True"/>
  <p:tag name="PROBLEMREMARK" val="字符集，将字符映射为二进制数据"/>
  <p:tag name="PROBLEMSCORE" val="10.0"/>
  <p:tag name="PROBLEMVOICEALLOWED" val="False"/>
</p:tagLst>
</file>

<file path=ppt/tags/tag16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6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69.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0.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71.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72.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7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7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7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7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8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8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86.xml><?xml version="1.0" encoding="utf-8"?>
<p:tagLst xmlns:a="http://schemas.openxmlformats.org/drawingml/2006/main" xmlns:r="http://schemas.openxmlformats.org/officeDocument/2006/relationships" xmlns:p="http://schemas.openxmlformats.org/presentationml/2006/main">
  <p:tag name="RAINPROBLEM" val="MultipleChoiceMA"/>
  <p:tag name="PROBLEMSCORE_HALF" val="0.0"/>
  <p:tag name="PROBLEMSCORE" val="10.0"/>
</p:tagLst>
</file>

<file path=ppt/tags/tag18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9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9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9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9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PROBLEMSCORE_HALF" val="0.0"/>
  <p:tag name="PROBLEMSCORE" val="10.0"/>
  <p:tag name="RAINPROBLEMTYPE" val="MultipleChoice"/>
  <p:tag name="RAINPROBLEM" val="MultipleChoice"/>
  <p:tag name="PROBLEMHASREMARK" val="True"/>
  <p:tag name="PROBLEMREMARK" val="C++是1980年&#10;Python是1990年&#10;Java是1995年&#10;数据来自wikipedia.com&#10;&#10;https://en.wikipedia.org/wiki/History_of_programming_languages"/>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3.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HASREMARK" val="True"/>
  <p:tag name="PROBLEMBLANK" val="[{&quot;num&quot;:1,&quot;caseSensitive&quot;:false,&quot;fuzzyMatch&quot;:false,&quot;Score&quot;:10.0,&quot;answers&quot;:[&quot;MZ&quot;]}]"/>
  <p:tag name="PROBLEMSCORE" val="10.0"/>
  <p:tag name="PROBLEMREMARK" val="MZ&#10;4D -&gt; M&#10;5A -&gt; Z"/>
</p:tagLst>
</file>

<file path=ppt/tags/tag204.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20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207.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208.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209.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2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1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1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0.xml><?xml version="1.0" encoding="utf-8"?>
<p:tagLst xmlns:a="http://schemas.openxmlformats.org/drawingml/2006/main" xmlns:r="http://schemas.openxmlformats.org/officeDocument/2006/relationships" xmlns:p="http://schemas.openxmlformats.org/presentationml/2006/main">
  <p:tag name="TABLE_ENDDRAG_ORIGIN_RECT" val="291*178"/>
  <p:tag name="TABLE_ENDDRAG_RECT" val="385*273*291*178"/>
</p:tagLst>
</file>

<file path=ppt/tags/tag221.xml><?xml version="1.0" encoding="utf-8"?>
<p:tagLst xmlns:a="http://schemas.openxmlformats.org/drawingml/2006/main" xmlns:r="http://schemas.openxmlformats.org/officeDocument/2006/relationships" xmlns:p="http://schemas.openxmlformats.org/presentationml/2006/main">
  <p:tag name="TABLE_ENDDRAG_ORIGIN_RECT" val="421*178"/>
  <p:tag name="TABLE_ENDDRAG_RECT" val="251*307*421*178"/>
</p:tagLst>
</file>

<file path=ppt/tags/tag222.xml><?xml version="1.0" encoding="utf-8"?>
<p:tagLst xmlns:a="http://schemas.openxmlformats.org/drawingml/2006/main" xmlns:r="http://schemas.openxmlformats.org/officeDocument/2006/relationships" xmlns:p="http://schemas.openxmlformats.org/presentationml/2006/main">
  <p:tag name="TABLE_ENDDRAG_ORIGIN_RECT" val="381*200"/>
  <p:tag name="TABLE_ENDDRAG_RECT" val="262*270*381*200"/>
</p:tagLst>
</file>

<file path=ppt/tags/tag223.xml><?xml version="1.0" encoding="utf-8"?>
<p:tagLst xmlns:a="http://schemas.openxmlformats.org/drawingml/2006/main" xmlns:r="http://schemas.openxmlformats.org/officeDocument/2006/relationships" xmlns:p="http://schemas.openxmlformats.org/presentationml/2006/main">
  <p:tag name="TABLE_ENDDRAG_ORIGIN_RECT" val="326*105"/>
  <p:tag name="TABLE_ENDDRAG_RECT" val="321*369*326*105"/>
</p:tagLst>
</file>

<file path=ppt/tags/tag224.xml><?xml version="1.0" encoding="utf-8"?>
<p:tagLst xmlns:a="http://schemas.openxmlformats.org/drawingml/2006/main" xmlns:r="http://schemas.openxmlformats.org/officeDocument/2006/relationships" xmlns:p="http://schemas.openxmlformats.org/presentationml/2006/main">
  <p:tag name="TABLE_ENDDRAG_ORIGIN_RECT" val="694*299"/>
  <p:tag name="TABLE_ENDDRAG_RECT" val="98*165*694*299"/>
</p:tagLst>
</file>

<file path=ppt/tags/tag2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6.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9.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3.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 val="MultipleChoiceMA"/>
  <p:tag name="PROBLEMSCORE_HALF" val="0.0"/>
  <p:tag name="PROBLEMHASREMARK" val="True"/>
  <p:tag name="PROBLEMSCORE" val="10.0"/>
  <p:tag name="PROBLEMREMARK" val="机器语言和汇编语言依赖于特定的硬件的指令集和特定系统的功能函数，不能在其他计算机环境下编译和运行。&#10;高级语言具有很好的可移植性，例如C++和Java程序如果没有引用某个操作系统特有的库函数，几乎可以在任何计算机系统上编译和运行。&#10;"/>
</p:tagLst>
</file>

<file path=ppt/tags/tag3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4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9.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51.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5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5.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6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7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78.xml><?xml version="1.0" encoding="utf-8"?>
<p:tagLst xmlns:a="http://schemas.openxmlformats.org/drawingml/2006/main" xmlns:r="http://schemas.openxmlformats.org/officeDocument/2006/relationships" xmlns:p="http://schemas.openxmlformats.org/presentationml/2006/main">
  <p:tag name="TABLE_ENDDRAG_ORIGIN_RECT" val="713*314"/>
  <p:tag name="TABLE_ENDDRAG_RECT" val="112*157*713*314"/>
</p:tagLst>
</file>

<file path=ppt/tags/tag79.xml><?xml version="1.0" encoding="utf-8"?>
<p:tagLst xmlns:a="http://schemas.openxmlformats.org/drawingml/2006/main" xmlns:r="http://schemas.openxmlformats.org/officeDocument/2006/relationships" xmlns:p="http://schemas.openxmlformats.org/presentationml/2006/main">
  <p:tag name="RAINPROBLEM" val="ShortAnswer"/>
  <p:tag name="PROBLEMHASREMARK" val="True"/>
  <p:tag name="PROBLEMREMARK" val="驱动开发、软件调试、软件优化、病毒分析、漏洞挖掘、嵌入式开发"/>
  <p:tag name="PROBLEMVOICEALLOWED" val="False"/>
  <p:tag name="PROBLEMSCORE" val="10.0"/>
</p:tagLst>
</file>

<file path=ppt/tags/tag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82.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83.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84.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85.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8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9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9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9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0"/>
</p:tagLst>
</file>

<file path=ppt/theme/theme1.xml><?xml version="1.0" encoding="utf-8"?>
<a:theme xmlns:a="http://schemas.openxmlformats.org/drawingml/2006/main" name="1_400TGp_globalcity_light_ani">
  <a:themeElements>
    <a:clrScheme name="400TGp_globalcity_light_ani 3">
      <a:dk1>
        <a:srgbClr val="080808"/>
      </a:dk1>
      <a:lt1>
        <a:srgbClr val="FFFFFF"/>
      </a:lt1>
      <a:dk2>
        <a:srgbClr val="A59A55"/>
      </a:dk2>
      <a:lt2>
        <a:srgbClr val="DDDDDD"/>
      </a:lt2>
      <a:accent1>
        <a:srgbClr val="4AB1E4"/>
      </a:accent1>
      <a:accent2>
        <a:srgbClr val="8F038F"/>
      </a:accent2>
      <a:accent3>
        <a:srgbClr val="FFFFFF"/>
      </a:accent3>
      <a:accent4>
        <a:srgbClr val="060606"/>
      </a:accent4>
      <a:accent5>
        <a:srgbClr val="B1D5EF"/>
      </a:accent5>
      <a:accent6>
        <a:srgbClr val="810281"/>
      </a:accent6>
      <a:hlink>
        <a:srgbClr val="F77A1D"/>
      </a:hlink>
      <a:folHlink>
        <a:srgbClr val="5BBE4E"/>
      </a:folHlink>
    </a:clrScheme>
    <a:fontScheme name="400TGp_globalcity_light_a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400TGp_globalcity_light_ani 1">
        <a:dk1>
          <a:srgbClr val="5F5F5F"/>
        </a:dk1>
        <a:lt1>
          <a:srgbClr val="FFFFFF"/>
        </a:lt1>
        <a:dk2>
          <a:srgbClr val="C36609"/>
        </a:dk2>
        <a:lt2>
          <a:srgbClr val="DDDDDD"/>
        </a:lt2>
        <a:accent1>
          <a:srgbClr val="D2B94E"/>
        </a:accent1>
        <a:accent2>
          <a:srgbClr val="2395B9"/>
        </a:accent2>
        <a:accent3>
          <a:srgbClr val="FFFFFF"/>
        </a:accent3>
        <a:accent4>
          <a:srgbClr val="505050"/>
        </a:accent4>
        <a:accent5>
          <a:srgbClr val="E5D9B2"/>
        </a:accent5>
        <a:accent6>
          <a:srgbClr val="1F87A7"/>
        </a:accent6>
        <a:hlink>
          <a:srgbClr val="5C984E"/>
        </a:hlink>
        <a:folHlink>
          <a:srgbClr val="B5C77B"/>
        </a:folHlink>
      </a:clrScheme>
      <a:clrMap bg1="lt1" tx1="dk1" bg2="lt2" tx2="dk2" accent1="accent1" accent2="accent2" accent3="accent3" accent4="accent4" accent5="accent5" accent6="accent6" hlink="hlink" folHlink="folHlink"/>
    </a:extraClrScheme>
    <a:extraClrScheme>
      <a:clrScheme name="400TGp_globalcity_light_ani 2">
        <a:dk1>
          <a:srgbClr val="5F5F5F"/>
        </a:dk1>
        <a:lt1>
          <a:srgbClr val="FFFFFF"/>
        </a:lt1>
        <a:dk2>
          <a:srgbClr val="9FC591"/>
        </a:dk2>
        <a:lt2>
          <a:srgbClr val="DDDDDD"/>
        </a:lt2>
        <a:accent1>
          <a:srgbClr val="7B82B7"/>
        </a:accent1>
        <a:accent2>
          <a:srgbClr val="8D337C"/>
        </a:accent2>
        <a:accent3>
          <a:srgbClr val="FFFFFF"/>
        </a:accent3>
        <a:accent4>
          <a:srgbClr val="505050"/>
        </a:accent4>
        <a:accent5>
          <a:srgbClr val="BFC1D8"/>
        </a:accent5>
        <a:accent6>
          <a:srgbClr val="7F2D70"/>
        </a:accent6>
        <a:hlink>
          <a:srgbClr val="CC87E1"/>
        </a:hlink>
        <a:folHlink>
          <a:srgbClr val="76C5D0"/>
        </a:folHlink>
      </a:clrScheme>
      <a:clrMap bg1="lt1" tx1="dk1" bg2="lt2" tx2="dk2" accent1="accent1" accent2="accent2" accent3="accent3" accent4="accent4" accent5="accent5" accent6="accent6" hlink="hlink" folHlink="folHlink"/>
    </a:extraClrScheme>
    <a:extraClrScheme>
      <a:clrScheme name="400TGp_globalcity_light_ani 3">
        <a:dk1>
          <a:srgbClr val="080808"/>
        </a:dk1>
        <a:lt1>
          <a:srgbClr val="FFFFFF"/>
        </a:lt1>
        <a:dk2>
          <a:srgbClr val="A59A55"/>
        </a:dk2>
        <a:lt2>
          <a:srgbClr val="DDDDDD"/>
        </a:lt2>
        <a:accent1>
          <a:srgbClr val="4AB1E4"/>
        </a:accent1>
        <a:accent2>
          <a:srgbClr val="8F038F"/>
        </a:accent2>
        <a:accent3>
          <a:srgbClr val="FFFFFF"/>
        </a:accent3>
        <a:accent4>
          <a:srgbClr val="060606"/>
        </a:accent4>
        <a:accent5>
          <a:srgbClr val="B1D5EF"/>
        </a:accent5>
        <a:accent6>
          <a:srgbClr val="810281"/>
        </a:accent6>
        <a:hlink>
          <a:srgbClr val="F77A1D"/>
        </a:hlink>
        <a:folHlink>
          <a:srgbClr val="5BBE4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400TGp_globalcity_light_ani">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5233</Words>
  <Application>Microsoft Office PowerPoint</Application>
  <PresentationFormat>宽屏</PresentationFormat>
  <Paragraphs>653</Paragraphs>
  <Slides>98</Slides>
  <Notes>8</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2</vt:i4>
      </vt:variant>
      <vt:variant>
        <vt:lpstr>幻灯片标题</vt:lpstr>
      </vt:variant>
      <vt:variant>
        <vt:i4>98</vt:i4>
      </vt:variant>
    </vt:vector>
  </HeadingPairs>
  <TitlesOfParts>
    <vt:vector size="111" baseType="lpstr">
      <vt:lpstr>DengXian</vt:lpstr>
      <vt:lpstr>宋体</vt:lpstr>
      <vt:lpstr>微软雅黑</vt:lpstr>
      <vt:lpstr>Arial</vt:lpstr>
      <vt:lpstr>Calibri</vt:lpstr>
      <vt:lpstr>Calibri Light</vt:lpstr>
      <vt:lpstr>Cambria Math</vt:lpstr>
      <vt:lpstr>Times New Roman</vt:lpstr>
      <vt:lpstr>Wingdings</vt:lpstr>
      <vt:lpstr>1_400TGp_globalcity_light_ani</vt:lpstr>
      <vt:lpstr>2_400TGp_globalcity_light_ani</vt:lpstr>
      <vt:lpstr>Microsoft Visio Drawing</vt:lpstr>
      <vt:lpstr>Equation.3</vt:lpstr>
      <vt:lpstr>汇编语言与逆向技术 第1章 基本概念</vt:lpstr>
      <vt:lpstr>大学四大“神”课</vt:lpstr>
      <vt:lpstr>汇编语言与逆向技术</vt:lpstr>
      <vt:lpstr>汇编语言与逆向技术</vt:lpstr>
      <vt:lpstr>课程推荐参考教材和拓展阅读资料</vt:lpstr>
      <vt:lpstr>考试成绩</vt:lpstr>
      <vt:lpstr>课程目标</vt:lpstr>
      <vt:lpstr>课程目标</vt:lpstr>
      <vt:lpstr>课程内容</vt:lpstr>
      <vt:lpstr>课程微信群</vt:lpstr>
      <vt:lpstr>第1章 基本概念</vt:lpstr>
      <vt:lpstr>问题1</vt:lpstr>
      <vt:lpstr>问题2</vt:lpstr>
      <vt:lpstr>问题3</vt:lpstr>
      <vt:lpstr>问题4</vt:lpstr>
      <vt:lpstr>问题5</vt:lpstr>
      <vt:lpstr>问题6</vt:lpstr>
      <vt:lpstr>问题7</vt:lpstr>
      <vt:lpstr>问题8</vt:lpstr>
      <vt:lpstr>问题9</vt:lpstr>
      <vt:lpstr>汇编语言</vt:lpstr>
      <vt:lpstr>PowerPoint 演示文稿</vt:lpstr>
      <vt:lpstr>什么是汇编语言 （Assembly Language）</vt:lpstr>
      <vt:lpstr>编译与反汇编</vt:lpstr>
      <vt:lpstr>Google翻译</vt:lpstr>
      <vt:lpstr>什么是汇编语言</vt:lpstr>
      <vt:lpstr>汇编语言</vt:lpstr>
      <vt:lpstr> 基于ARMv8架构的鲲鹏处理器 </vt:lpstr>
      <vt:lpstr>PowerPoint 演示文稿</vt:lpstr>
      <vt:lpstr>为什么学习汇编语言</vt:lpstr>
      <vt:lpstr>为什么学习汇编语言</vt:lpstr>
      <vt:lpstr>为什么要学习汇编语言</vt:lpstr>
      <vt:lpstr>XcodeGhost的病毒</vt:lpstr>
      <vt:lpstr>XcodeGhost的病毒</vt:lpstr>
      <vt:lpstr>为什么要学习汇编语言</vt:lpstr>
      <vt:lpstr>为什么学习汇编语言</vt:lpstr>
      <vt:lpstr>汇编语言缺点</vt:lpstr>
      <vt:lpstr>计算机编程语言</vt:lpstr>
      <vt:lpstr>计算机编程语言</vt:lpstr>
      <vt:lpstr>计算机编程语言</vt:lpstr>
      <vt:lpstr>机器语言</vt:lpstr>
      <vt:lpstr>汇编语言 </vt:lpstr>
      <vt:lpstr>高级语言</vt:lpstr>
      <vt:lpstr>高级语言</vt:lpstr>
      <vt:lpstr>可移植</vt:lpstr>
      <vt:lpstr>PowerPoint 演示文稿</vt:lpstr>
      <vt:lpstr>PowerPoint 演示文稿</vt:lpstr>
      <vt:lpstr>可移植</vt:lpstr>
      <vt:lpstr>汇编语言 VS 高级语言</vt:lpstr>
      <vt:lpstr>PowerPoint 演示文稿</vt:lpstr>
      <vt:lpstr>嵌入式系统</vt:lpstr>
      <vt:lpstr>实时系统</vt:lpstr>
      <vt:lpstr>游戏机</vt:lpstr>
      <vt:lpstr>驱动程序</vt:lpstr>
      <vt:lpstr>加密算法</vt:lpstr>
      <vt:lpstr>逆向分析</vt:lpstr>
      <vt:lpstr>虚拟机的概念</vt:lpstr>
      <vt:lpstr>虚拟机的概念</vt:lpstr>
      <vt:lpstr>虚拟机的层次</vt:lpstr>
      <vt:lpstr>执行方式</vt:lpstr>
      <vt:lpstr>PowerPoint 演示文稿</vt:lpstr>
      <vt:lpstr>数据的表示方法</vt:lpstr>
      <vt:lpstr>数据的表示方法</vt:lpstr>
      <vt:lpstr>PowerPoint 演示文稿</vt:lpstr>
      <vt:lpstr>二进制数</vt:lpstr>
      <vt:lpstr>二进制数</vt:lpstr>
      <vt:lpstr>PowerPoint 演示文稿</vt:lpstr>
      <vt:lpstr>数据的存储单位</vt:lpstr>
      <vt:lpstr>数据的存储单位</vt:lpstr>
      <vt:lpstr>十六进制</vt:lpstr>
      <vt:lpstr>PowerPoint 演示文稿</vt:lpstr>
      <vt:lpstr>有符号整数</vt:lpstr>
      <vt:lpstr>补码表示法</vt:lpstr>
      <vt:lpstr>十六进制数补码</vt:lpstr>
      <vt:lpstr>有符号二进制数到十进制数的转换</vt:lpstr>
      <vt:lpstr>有符号十进制数到二进制数的转换</vt:lpstr>
      <vt:lpstr>有符号十进制数到二进制数的转换</vt:lpstr>
      <vt:lpstr>有符号十进制数到十六进制数的转换</vt:lpstr>
      <vt:lpstr>有符号十进制数到十六进制数的转换</vt:lpstr>
      <vt:lpstr>有符号十六进制数到十进制数的转换</vt:lpstr>
      <vt:lpstr>n位有符号整数所能表示的最大值和最小值</vt:lpstr>
      <vt:lpstr>字符集</vt:lpstr>
      <vt:lpstr>PowerPoint 演示文稿</vt:lpstr>
      <vt:lpstr>字符集</vt:lpstr>
      <vt:lpstr>PowerPoint 演示文稿</vt:lpstr>
      <vt:lpstr>ASCII字符集</vt:lpstr>
      <vt:lpstr>ASCII字符集</vt:lpstr>
      <vt:lpstr>ASCII字符集</vt:lpstr>
      <vt:lpstr>PowerPoint 演示文稿</vt:lpstr>
      <vt:lpstr>布尔运算</vt:lpstr>
      <vt:lpstr>布尔表达式</vt:lpstr>
      <vt:lpstr>NOT运算符</vt:lpstr>
      <vt:lpstr>AND运算符</vt:lpstr>
      <vt:lpstr>OR运算符</vt:lpstr>
      <vt:lpstr>运算符的优先级</vt:lpstr>
      <vt:lpstr>布尔函数的真值表</vt:lpstr>
      <vt:lpstr>布尔函数的真值表</vt:lpstr>
      <vt:lpstr>汇编语言与逆向技术 第1章 基本概念</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Malware Analysis</dc:title>
  <dc:creator>Sam Bowne</dc:creator>
  <cp:lastModifiedBy>志 王</cp:lastModifiedBy>
  <cp:revision>360</cp:revision>
  <dcterms:created xsi:type="dcterms:W3CDTF">2013-08-16T17:07:00Z</dcterms:created>
  <dcterms:modified xsi:type="dcterms:W3CDTF">2026-01-04T09:10:09Z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1A0948E9D3B143A98E0635EFF6D0E310_12</vt:lpwstr>
  </property>
  <property fmtid="{D5CDD505-2E9C-101B-9397-08002B2CF9AE}" pid="3" name="KSOProductBuildVer">
    <vt:lpwstr>2052-12.1.0.17827</vt:lpwstr>
  </property>
</Properties>
</file>